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0"/>
  </p:notesMasterIdLst>
  <p:sldIdLst>
    <p:sldId id="384" r:id="rId3"/>
    <p:sldId id="552" r:id="rId4"/>
    <p:sldId id="555" r:id="rId5"/>
    <p:sldId id="553" r:id="rId6"/>
    <p:sldId id="540" r:id="rId7"/>
    <p:sldId id="541" r:id="rId8"/>
    <p:sldId id="542" r:id="rId9"/>
    <p:sldId id="544" r:id="rId10"/>
    <p:sldId id="546" r:id="rId11"/>
    <p:sldId id="548" r:id="rId12"/>
    <p:sldId id="549" r:id="rId13"/>
    <p:sldId id="550" r:id="rId14"/>
    <p:sldId id="556" r:id="rId15"/>
    <p:sldId id="491" r:id="rId16"/>
    <p:sldId id="492" r:id="rId17"/>
    <p:sldId id="507" r:id="rId18"/>
    <p:sldId id="557" r:id="rId19"/>
    <p:sldId id="508" r:id="rId20"/>
    <p:sldId id="554" r:id="rId21"/>
    <p:sldId id="565" r:id="rId22"/>
    <p:sldId id="564" r:id="rId23"/>
    <p:sldId id="558" r:id="rId24"/>
    <p:sldId id="465" r:id="rId25"/>
    <p:sldId id="468" r:id="rId26"/>
    <p:sldId id="535" r:id="rId27"/>
    <p:sldId id="422" r:id="rId28"/>
    <p:sldId id="455" r:id="rId29"/>
    <p:sldId id="431" r:id="rId30"/>
    <p:sldId id="559" r:id="rId31"/>
    <p:sldId id="521" r:id="rId32"/>
    <p:sldId id="561" r:id="rId33"/>
    <p:sldId id="562" r:id="rId34"/>
    <p:sldId id="524" r:id="rId35"/>
    <p:sldId id="511" r:id="rId36"/>
    <p:sldId id="516" r:id="rId37"/>
    <p:sldId id="563" r:id="rId38"/>
    <p:sldId id="56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25" pos="7015" userDrawn="1">
          <p15:clr>
            <a:srgbClr val="A4A3A4"/>
          </p15:clr>
        </p15:guide>
        <p15:guide id="26" pos="688" userDrawn="1">
          <p15:clr>
            <a:srgbClr val="A4A3A4"/>
          </p15:clr>
        </p15:guide>
        <p15:guide id="28" orient="horz" pos="1162" userDrawn="1">
          <p15:clr>
            <a:srgbClr val="A4A3A4"/>
          </p15:clr>
        </p15:guide>
        <p15:guide id="30" orient="horz" pos="3430" userDrawn="1">
          <p15:clr>
            <a:srgbClr val="A4A3A4"/>
          </p15:clr>
        </p15:guide>
        <p15:guide id="31" orient="horz" pos="2387" userDrawn="1">
          <p15:clr>
            <a:srgbClr val="A4A3A4"/>
          </p15:clr>
        </p15:guide>
        <p15:guide id="32" pos="4974" userDrawn="1">
          <p15:clr>
            <a:srgbClr val="A4A3A4"/>
          </p15:clr>
        </p15:guide>
        <p15:guide id="33" pos="2706" userDrawn="1">
          <p15:clr>
            <a:srgbClr val="A4A3A4"/>
          </p15:clr>
        </p15:guide>
        <p15:guide id="34" pos="5995" userDrawn="1">
          <p15:clr>
            <a:srgbClr val="A4A3A4"/>
          </p15:clr>
        </p15:guide>
        <p15:guide id="35" pos="16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6A5"/>
    <a:srgbClr val="5AE4DA"/>
    <a:srgbClr val="97B533"/>
    <a:srgbClr val="456677"/>
    <a:srgbClr val="77726C"/>
    <a:srgbClr val="A1BDCB"/>
    <a:srgbClr val="FFFFFF"/>
    <a:srgbClr val="336699"/>
    <a:srgbClr val="FDFDFD"/>
    <a:srgbClr val="7EA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85131" autoAdjust="0"/>
  </p:normalViewPr>
  <p:slideViewPr>
    <p:cSldViewPr snapToGrid="0" showGuides="1">
      <p:cViewPr>
        <p:scale>
          <a:sx n="108" d="100"/>
          <a:sy n="108" d="100"/>
        </p:scale>
        <p:origin x="-72" y="-72"/>
      </p:cViewPr>
      <p:guideLst>
        <p:guide orient="horz" pos="1162"/>
        <p:guide orient="horz" pos="3430"/>
        <p:guide orient="horz" pos="2387"/>
        <p:guide pos="3840"/>
        <p:guide pos="7015"/>
        <p:guide pos="688"/>
        <p:guide pos="4974"/>
        <p:guide pos="2706"/>
        <p:guide pos="5995"/>
        <p:guide pos="16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DEFC0-500A-411F-99AB-58C42CE269E7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D0C9-73FA-49CD-A42F-C7E696114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1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5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能做、适合做、愿意做</a:t>
            </a:r>
            <a:endParaRPr lang="en-US" altLang="zh-CN" dirty="0"/>
          </a:p>
          <a:p>
            <a:r>
              <a:rPr lang="zh-CN" altLang="en-US" dirty="0"/>
              <a:t>先让大家口述一段综述：性格、爱好、意向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突出经验、能力、性格和理想，把亮点整合到一起，性格与实习经历、申请岗位高度一致，可以表达突出业绩。</a:t>
            </a:r>
            <a:endParaRPr lang="en-US" altLang="zh-CN" dirty="0"/>
          </a:p>
          <a:p>
            <a:r>
              <a:rPr lang="zh-CN" altLang="en-US" dirty="0"/>
              <a:t>此处可以有互动，</a:t>
            </a:r>
            <a:r>
              <a:rPr lang="en-US" altLang="zh-CN" dirty="0"/>
              <a:t>5-6</a:t>
            </a:r>
            <a:r>
              <a:rPr lang="zh-CN" altLang="en-US" dirty="0"/>
              <a:t>句话以内的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个性化亮点提炼，不能适用性太强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834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要强调出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985/211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院校，专业特色，提醒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（特色标签）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与岗位相关的课程，或成绩最好的课程，带上成绩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成绩：个别科目成绩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，或科目与岗位所需的知识、素养相吻合，主要且相关</a:t>
            </a:r>
            <a:r>
              <a:rPr lang="zh-CN" altLang="en-US" sz="12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的科目罗列出来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总平均分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专业排名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主要科目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高分科目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相关科目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所学课程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14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可不写薪酬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工作职责按点来写，条理清晰</a:t>
            </a:r>
            <a:endParaRPr lang="en-US" altLang="zh-CN" dirty="0"/>
          </a:p>
          <a:p>
            <a:r>
              <a:rPr lang="zh-CN" altLang="en-US" dirty="0"/>
              <a:t>配合工作的业绩怎么写？数据化挖掘，有实习经验的同学，讨论如何</a:t>
            </a:r>
            <a:r>
              <a:rPr lang="zh-CN" altLang="en-US" baseline="0" dirty="0"/>
              <a:t>呈现？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兼职：如果家里有家族企业，可以申请参与些</a:t>
            </a:r>
            <a:endParaRPr lang="en-US" altLang="zh-CN" dirty="0"/>
          </a:p>
          <a:p>
            <a:r>
              <a:rPr lang="zh-CN" altLang="en-US" dirty="0"/>
              <a:t>公司名称</a:t>
            </a:r>
            <a:r>
              <a:rPr lang="en-US" altLang="zh-CN" dirty="0"/>
              <a:t>+</a:t>
            </a:r>
            <a:r>
              <a:rPr lang="zh-CN" altLang="en-US" dirty="0"/>
              <a:t>岗位</a:t>
            </a:r>
            <a:r>
              <a:rPr lang="en-US" altLang="zh-CN" dirty="0"/>
              <a:t>+</a:t>
            </a:r>
            <a:r>
              <a:rPr lang="zh-CN" altLang="en-US" dirty="0"/>
              <a:t>工作时间，一行加粗呈现完</a:t>
            </a:r>
            <a:endParaRPr lang="en-US" altLang="zh-CN" dirty="0"/>
          </a:p>
          <a:p>
            <a:r>
              <a:rPr lang="zh-CN" altLang="en-US" dirty="0"/>
              <a:t>负责</a:t>
            </a:r>
            <a:r>
              <a:rPr lang="en-US" altLang="zh-CN" dirty="0"/>
              <a:t>or</a:t>
            </a:r>
            <a:r>
              <a:rPr lang="zh-CN" altLang="en-US" dirty="0"/>
              <a:t>配合</a:t>
            </a:r>
            <a:endParaRPr lang="en-US" altLang="zh-CN" dirty="0"/>
          </a:p>
          <a:p>
            <a:r>
              <a:rPr lang="zh-CN" altLang="en-US" dirty="0"/>
              <a:t>业绩可以多用一些数据呈现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44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培训：半途而废的也可以写，如</a:t>
            </a:r>
            <a:r>
              <a:rPr lang="en-US" altLang="zh-CN" dirty="0"/>
              <a:t>CPA</a:t>
            </a:r>
            <a:r>
              <a:rPr lang="zh-CN" altLang="en-US" dirty="0"/>
              <a:t>已过两门，可以展现阶段性成果。</a:t>
            </a:r>
          </a:p>
          <a:p>
            <a:r>
              <a:rPr lang="zh-CN" altLang="en-US" dirty="0"/>
              <a:t>如果没有，在线教育这么火，可以听听然后写。</a:t>
            </a:r>
            <a:endParaRPr lang="en-US" altLang="zh-CN" dirty="0"/>
          </a:p>
          <a:p>
            <a:r>
              <a:rPr lang="zh-CN" altLang="en-US" dirty="0"/>
              <a:t>技能资格：普通话、驾照、四六级、计算机、</a:t>
            </a:r>
            <a:endParaRPr lang="en-US" altLang="zh-CN" dirty="0"/>
          </a:p>
          <a:p>
            <a:r>
              <a:rPr lang="zh-CN" altLang="en-US" dirty="0"/>
              <a:t>英语没有考证，但要证明英语好怎么办</a:t>
            </a:r>
          </a:p>
          <a:p>
            <a:r>
              <a:rPr lang="zh-CN" altLang="en-US" dirty="0"/>
              <a:t>基金从业资格证，一年可以考很多次的临时复习考取；了解多行业的技能证书；</a:t>
            </a:r>
            <a:endParaRPr lang="en-US" altLang="zh-CN" dirty="0"/>
          </a:p>
          <a:p>
            <a:r>
              <a:rPr lang="zh-CN" altLang="en-US" dirty="0"/>
              <a:t>知乎</a:t>
            </a:r>
            <a:r>
              <a:rPr lang="en-US" altLang="zh-CN" dirty="0"/>
              <a:t>live</a:t>
            </a:r>
            <a:r>
              <a:rPr lang="zh-CN" altLang="en-US" dirty="0"/>
              <a:t>，证书，本次培训发证，网上课程：短期内可以完成的技能资格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含金量高、个别已通过的部分仍可以写，聊胜于无</a:t>
            </a:r>
            <a:endParaRPr lang="en-US" altLang="zh-CN" dirty="0"/>
          </a:p>
          <a:p>
            <a:r>
              <a:rPr lang="zh-CN" altLang="en-US" dirty="0"/>
              <a:t>有哪些技能资格证书？</a:t>
            </a:r>
            <a:endParaRPr lang="en-US" altLang="zh-CN" dirty="0"/>
          </a:p>
          <a:p>
            <a:r>
              <a:rPr lang="zh-CN" altLang="en-US" dirty="0"/>
              <a:t>语言、计算机、驾照、专业技能证书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研二的同学，还有时间丰富简历，在线教育发达，快速报班听课，丰富简历；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00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软件开发工程师：计算机、某些语言、开发经验、相对稳定、逻辑思维能力很强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909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优秀的人才与求职意向不匹配</a:t>
            </a:r>
            <a:endParaRPr lang="en-US" altLang="zh-CN" dirty="0"/>
          </a:p>
          <a:p>
            <a:r>
              <a:rPr lang="zh-CN" altLang="en-US" dirty="0"/>
              <a:t>突出市场、销售等关键词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、经历关键词匹配程度：能不能做？大标题要醒目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、数据说话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适合什么岗位？</a:t>
            </a:r>
            <a:endParaRPr lang="en-US" altLang="zh-CN" dirty="0"/>
          </a:p>
          <a:p>
            <a:r>
              <a:rPr lang="zh-CN" altLang="en-US" dirty="0"/>
              <a:t>转型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70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如某些业务数字，不要用利润，而要用收入，这样一下多个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，看起来是不很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NB~</a:t>
            </a:r>
          </a:p>
          <a:p>
            <a:pPr marL="342900" lvl="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再如我没有写我读了多少本书，而用读了多少万字，看起来也很有视觉冲击力。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56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原文：</a:t>
            </a:r>
            <a:r>
              <a:rPr lang="zh-CN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我已经开发了一种新的产品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它使销售额增加了</a:t>
            </a:r>
            <a:r>
              <a:rPr lang="en-US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200</a:t>
            </a:r>
            <a:r>
              <a:rPr lang="zh-CN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万，使部分销路总量增加了</a:t>
            </a:r>
            <a:r>
              <a:rPr lang="en-US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12%</a:t>
            </a:r>
            <a:r>
              <a:rPr lang="zh-CN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sz="1200" kern="1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+mn-ea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dirty="0"/>
              <a:t>实习经历，不负责整个项目，如何表达？</a:t>
            </a:r>
            <a:endParaRPr lang="en-US" altLang="zh-CN" dirty="0"/>
          </a:p>
          <a:p>
            <a:r>
              <a:rPr lang="zh-CN" altLang="en-US" dirty="0"/>
              <a:t>策划活动，负责人员接待，工作职责、业绩，通过个人的主导执行，表现出个人能力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D8C76-13FB-436E-9CD3-2E2245A37CF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67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7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86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看篇幅，点评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、一页半、没标题重点</a:t>
            </a:r>
            <a:endParaRPr lang="en-US" altLang="zh-CN" dirty="0"/>
          </a:p>
          <a:p>
            <a:r>
              <a:rPr lang="zh-CN" altLang="en-US" dirty="0"/>
              <a:t>右侧空出来，</a:t>
            </a:r>
            <a:r>
              <a:rPr lang="en-US" altLang="zh-CN" dirty="0"/>
              <a:t>2</a:t>
            </a:r>
            <a:r>
              <a:rPr lang="zh-CN" altLang="en-US" dirty="0"/>
              <a:t>、排版利用好空间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、段落应该要重点突出</a:t>
            </a:r>
            <a:endParaRPr lang="en-US" altLang="zh-CN" dirty="0"/>
          </a:p>
          <a:p>
            <a:r>
              <a:rPr lang="zh-CN" altLang="en-US" dirty="0"/>
              <a:t>现在都是一页简历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外观重要性：</a:t>
            </a:r>
            <a:r>
              <a:rPr lang="en-US" altLang="zh-CN" dirty="0"/>
              <a:t>1</a:t>
            </a:r>
            <a:r>
              <a:rPr lang="zh-CN" altLang="en-US" dirty="0"/>
              <a:t>、短时间内吸引注意力；</a:t>
            </a:r>
            <a:r>
              <a:rPr lang="en-US" altLang="zh-CN" dirty="0"/>
              <a:t>2</a:t>
            </a:r>
            <a:r>
              <a:rPr lang="zh-CN" altLang="en-US" dirty="0"/>
              <a:t>、基础岗位，办公软件能力的体现；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53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、简洁性：一眼能看到关注的内容，与岗位匹配的内容；不要太花哨；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、专业性：学生</a:t>
            </a:r>
            <a:r>
              <a:rPr lang="en-US" altLang="zh-CN" dirty="0"/>
              <a:t>or</a:t>
            </a:r>
            <a:r>
              <a:rPr lang="zh-CN" altLang="en-US" dirty="0"/>
              <a:t>干练的外观的语言；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、创新性：特殊岗位，策划或设计类岗位要求简历有创新；</a:t>
            </a:r>
            <a:endParaRPr lang="en-US" altLang="zh-CN" dirty="0"/>
          </a:p>
          <a:p>
            <a:r>
              <a:rPr lang="zh-CN" altLang="en-US" dirty="0"/>
              <a:t>例子：</a:t>
            </a:r>
            <a:endParaRPr lang="en-US" altLang="zh-CN" dirty="0"/>
          </a:p>
          <a:p>
            <a:r>
              <a:rPr lang="zh-CN" altLang="en-US" dirty="0"/>
              <a:t>照片不够专业</a:t>
            </a:r>
            <a:endParaRPr lang="en-US" altLang="zh-CN" dirty="0"/>
          </a:p>
          <a:p>
            <a:r>
              <a:rPr lang="zh-CN" altLang="en-US" dirty="0"/>
              <a:t>模板有很多坑，</a:t>
            </a:r>
            <a:r>
              <a:rPr lang="en-US" altLang="zh-CN" dirty="0"/>
              <a:t>QQ</a:t>
            </a:r>
            <a:r>
              <a:rPr lang="zh-CN" altLang="en-US" dirty="0"/>
              <a:t>与</a:t>
            </a:r>
            <a:r>
              <a:rPr lang="en-US" altLang="zh-CN" dirty="0"/>
              <a:t>QQ</a:t>
            </a:r>
            <a:r>
              <a:rPr lang="zh-CN" altLang="en-US" dirty="0"/>
              <a:t>邮箱不够专业</a:t>
            </a:r>
            <a:endParaRPr lang="en-US" altLang="zh-CN" dirty="0"/>
          </a:p>
          <a:p>
            <a:r>
              <a:rPr lang="zh-CN" altLang="en-US" dirty="0"/>
              <a:t>内容堆叠在一起，层次不鲜明，不够简洁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表格式简历：国企、央企统一规范</a:t>
            </a:r>
            <a:endParaRPr lang="en-US" altLang="zh-CN" dirty="0"/>
          </a:p>
          <a:p>
            <a:r>
              <a:rPr lang="zh-CN" altLang="en-US" dirty="0"/>
              <a:t>自制简历不建议使用表格式简历，专业性差一些，相对学生化</a:t>
            </a:r>
            <a:endParaRPr lang="en-US" altLang="zh-CN" dirty="0"/>
          </a:p>
          <a:p>
            <a:r>
              <a:rPr lang="zh-CN" altLang="en-US" dirty="0"/>
              <a:t>排版不专业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26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段落长短均匀，关键字突出</a:t>
            </a:r>
            <a:endParaRPr lang="en-US" altLang="zh-CN" dirty="0"/>
          </a:p>
          <a:p>
            <a:r>
              <a:rPr lang="zh-CN" altLang="en-US" dirty="0"/>
              <a:t>有留白、有重点、照片专业</a:t>
            </a:r>
            <a:endParaRPr lang="en-US" altLang="zh-CN" dirty="0"/>
          </a:p>
          <a:p>
            <a:r>
              <a:rPr lang="zh-CN" altLang="en-US" dirty="0"/>
              <a:t>版式创新，推荐第三个版式，空间利用率最高</a:t>
            </a:r>
            <a:endParaRPr lang="en-US" altLang="zh-CN" dirty="0"/>
          </a:p>
          <a:p>
            <a:r>
              <a:rPr lang="zh-CN" altLang="en-US" dirty="0"/>
              <a:t>需要模板的可以在学生群里撒模板，此处可以有互动</a:t>
            </a:r>
            <a:endParaRPr lang="en-US" altLang="zh-CN" dirty="0"/>
          </a:p>
          <a:p>
            <a:r>
              <a:rPr lang="zh-CN" altLang="en-US" dirty="0"/>
              <a:t>右一大部分同学适用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94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、模板结构是坑：本地生源优先者（籍贯在第一部分的模板），返回来强调雇主思维，隐藏缺点，先展示优点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、板块的位置和比重：研究岗，要添加一项研究成果，写入靠前的位置，比重显眼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、比重：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个人综述有必要</a:t>
            </a:r>
            <a:endParaRPr lang="en-US" altLang="zh-CN" dirty="0"/>
          </a:p>
          <a:p>
            <a:r>
              <a:rPr lang="zh-CN" altLang="en-US" dirty="0"/>
              <a:t>根据个人情况、应聘岗位，对简历结构进行顺序调整、加减法</a:t>
            </a:r>
            <a:endParaRPr lang="en-US" altLang="zh-CN" dirty="0"/>
          </a:p>
          <a:p>
            <a:r>
              <a:rPr lang="zh-CN" altLang="en-US" dirty="0"/>
              <a:t>考虑：自身情况是否足以支撑该模块，亮点</a:t>
            </a:r>
            <a:endParaRPr lang="en-US" altLang="zh-CN" dirty="0"/>
          </a:p>
          <a:p>
            <a:r>
              <a:rPr lang="zh-CN" altLang="en-US" dirty="0"/>
              <a:t>顺序调整，根据自身情况、企业需求</a:t>
            </a:r>
            <a:endParaRPr lang="en-US" altLang="zh-CN" dirty="0"/>
          </a:p>
          <a:p>
            <a:r>
              <a:rPr lang="en-US" altLang="zh-CN" dirty="0"/>
              <a:t>1-5</a:t>
            </a:r>
            <a:r>
              <a:rPr lang="zh-CN" altLang="en-US" dirty="0"/>
              <a:t>必要模块，</a:t>
            </a:r>
            <a:r>
              <a:rPr lang="en-US" altLang="zh-CN" dirty="0"/>
              <a:t>6</a:t>
            </a:r>
            <a:r>
              <a:rPr lang="zh-CN" altLang="en-US" dirty="0"/>
              <a:t>可选项</a:t>
            </a:r>
            <a:endParaRPr lang="en-US" altLang="zh-CN" dirty="0"/>
          </a:p>
          <a:p>
            <a:r>
              <a:rPr lang="zh-CN" altLang="en-US" dirty="0"/>
              <a:t>加法：科研能力、奖项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3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、模板结构是坑：本地生源优先者（籍贯在第一部分的模板），返回来强调雇主思维，隐藏缺点，先展示优点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、板块的位置和比重：研究岗，要添加一项研究成果，写入靠前的位置，比重显眼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、比重：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个人综述有必要</a:t>
            </a:r>
            <a:endParaRPr lang="en-US" altLang="zh-CN" dirty="0"/>
          </a:p>
          <a:p>
            <a:r>
              <a:rPr lang="zh-CN" altLang="en-US" dirty="0"/>
              <a:t>根据个人情况、应聘岗位，对简历结构进行顺序调整、加减法</a:t>
            </a:r>
            <a:endParaRPr lang="en-US" altLang="zh-CN" dirty="0"/>
          </a:p>
          <a:p>
            <a:r>
              <a:rPr lang="zh-CN" altLang="en-US" dirty="0"/>
              <a:t>考虑：自身情况是否足以支撑该模块，亮点</a:t>
            </a:r>
            <a:endParaRPr lang="en-US" altLang="zh-CN" dirty="0"/>
          </a:p>
          <a:p>
            <a:r>
              <a:rPr lang="zh-CN" altLang="en-US" dirty="0"/>
              <a:t>顺序调整，根据自身情况、企业需求</a:t>
            </a:r>
            <a:endParaRPr lang="en-US" altLang="zh-CN" dirty="0"/>
          </a:p>
          <a:p>
            <a:r>
              <a:rPr lang="en-US" altLang="zh-CN" dirty="0"/>
              <a:t>1-5</a:t>
            </a:r>
            <a:r>
              <a:rPr lang="zh-CN" altLang="en-US" dirty="0"/>
              <a:t>必要模块，</a:t>
            </a:r>
            <a:r>
              <a:rPr lang="en-US" altLang="zh-CN" dirty="0"/>
              <a:t>6</a:t>
            </a:r>
            <a:r>
              <a:rPr lang="zh-CN" altLang="en-US" dirty="0"/>
              <a:t>可选项</a:t>
            </a:r>
            <a:endParaRPr lang="en-US" altLang="zh-CN" dirty="0"/>
          </a:p>
          <a:p>
            <a:r>
              <a:rPr lang="zh-CN" altLang="en-US" dirty="0"/>
              <a:t>加法：科研能力、奖项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974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专业邮箱，设置签名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手机：避免外地号码（稳定性差、成本）、避免关机停机（话费电量）、朋友圈相关，那些年我们错过了多少世界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强！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运行稳定，命名正规，设置签名，时常查收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本地号码，注意彩铃，留意接听，保持职业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祝：工作顺利，每天开心！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张杰克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15812345678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jackzhang@sina.com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：北京市海淀区中关村大街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姓名、生日、邮箱、手机，必备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其它根据特殊情况填写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籍贯：国企主要考虑生源地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朋友圈负面信息：微商、时评、设置分组，未来职场仍要留意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72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网申：写一模一样的岗位</a:t>
            </a:r>
          </a:p>
          <a:p>
            <a:r>
              <a:rPr lang="zh-CN" altLang="en-US" dirty="0"/>
              <a:t>海投：职能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调查问学生感受？不知道自己能干嘛，自我定位模糊</a:t>
            </a:r>
            <a:endParaRPr lang="en-US" altLang="zh-CN" dirty="0"/>
          </a:p>
          <a:p>
            <a:r>
              <a:rPr lang="zh-CN" altLang="en-US" dirty="0"/>
              <a:t>求职意向不能太矛盾，跨界太大要避免</a:t>
            </a:r>
            <a:endParaRPr lang="en-US" altLang="zh-CN" dirty="0"/>
          </a:p>
          <a:p>
            <a:r>
              <a:rPr lang="zh-CN" altLang="en-US" dirty="0"/>
              <a:t>清晰、相关性要强</a:t>
            </a:r>
            <a:endParaRPr lang="en-US" altLang="zh-CN" dirty="0"/>
          </a:p>
          <a:p>
            <a:r>
              <a:rPr lang="zh-CN" altLang="en-US" dirty="0"/>
              <a:t>电子简历与平时简历的求职意向不能混同</a:t>
            </a:r>
            <a:endParaRPr lang="en-US" altLang="zh-CN" dirty="0"/>
          </a:p>
          <a:p>
            <a:r>
              <a:rPr lang="zh-CN" altLang="en-US" dirty="0"/>
              <a:t>期望月薪：建议先去搜索类似岗位的月薪，最好给出</a:t>
            </a:r>
            <a:r>
              <a:rPr lang="zh-CN" altLang="en-US" baseline="0" dirty="0"/>
              <a:t>区间，相对合理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自制简历建议不要写期望月薪</a:t>
            </a:r>
            <a:endParaRPr lang="en-US" altLang="zh-CN" baseline="0" dirty="0"/>
          </a:p>
          <a:p>
            <a:r>
              <a:rPr lang="zh-CN" altLang="en-US" baseline="0" dirty="0"/>
              <a:t>规定表格内若有该项，建议先调研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4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5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C806-5F8B-474F-B06E-9128B0A2BF41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A3BE-D51B-4E4D-B8FC-DA9C92181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6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C806-5F8B-474F-B06E-9128B0A2BF41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A3BE-D51B-4E4D-B8FC-DA9C92181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8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CB27D4-537A-47C2-9E07-8E546E5BD2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466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7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0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063750" y="1990725"/>
            <a:ext cx="1327150" cy="12382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1"/>
          </p:nvPr>
        </p:nvSpPr>
        <p:spPr>
          <a:xfrm>
            <a:off x="2063750" y="3568672"/>
            <a:ext cx="1327150" cy="12382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2"/>
          </p:nvPr>
        </p:nvSpPr>
        <p:spPr>
          <a:xfrm>
            <a:off x="3876366" y="1990725"/>
            <a:ext cx="1327150" cy="12382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3" name="图片占位符 9"/>
          <p:cNvSpPr>
            <a:spLocks noGrp="1"/>
          </p:cNvSpPr>
          <p:nvPr>
            <p:ph type="pic" sz="quarter" idx="13"/>
          </p:nvPr>
        </p:nvSpPr>
        <p:spPr>
          <a:xfrm>
            <a:off x="3876366" y="3568672"/>
            <a:ext cx="1327150" cy="12382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4" name="图片占位符 9"/>
          <p:cNvSpPr>
            <a:spLocks noGrp="1"/>
          </p:cNvSpPr>
          <p:nvPr>
            <p:ph type="pic" sz="quarter" idx="14"/>
          </p:nvPr>
        </p:nvSpPr>
        <p:spPr>
          <a:xfrm>
            <a:off x="5688982" y="1990725"/>
            <a:ext cx="1327150" cy="12382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5" name="图片占位符 9"/>
          <p:cNvSpPr>
            <a:spLocks noGrp="1"/>
          </p:cNvSpPr>
          <p:nvPr>
            <p:ph type="pic" sz="quarter" idx="15"/>
          </p:nvPr>
        </p:nvSpPr>
        <p:spPr>
          <a:xfrm>
            <a:off x="5688982" y="3568672"/>
            <a:ext cx="1327150" cy="12382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6"/>
          </p:nvPr>
        </p:nvSpPr>
        <p:spPr>
          <a:xfrm>
            <a:off x="7501598" y="1990725"/>
            <a:ext cx="1327150" cy="12382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7501598" y="3568672"/>
            <a:ext cx="1327150" cy="12382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C806-5F8B-474F-B06E-9128B0A2BF41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A3BE-D51B-4E4D-B8FC-DA9C92181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1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C806-5F8B-474F-B06E-9128B0A2BF41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A3BE-D51B-4E4D-B8FC-DA9C92181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3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C806-5F8B-474F-B06E-9128B0A2BF41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A3BE-D51B-4E4D-B8FC-DA9C92181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C806-5F8B-474F-B06E-9128B0A2BF41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A3BE-D51B-4E4D-B8FC-DA9C92181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8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C806-5F8B-474F-B06E-9128B0A2BF41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A3BE-D51B-4E4D-B8FC-DA9C92181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C806-5F8B-474F-B06E-9128B0A2BF41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8A3BE-D51B-4E4D-B8FC-DA9C92181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4.jpeg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平行四边形 37"/>
          <p:cNvSpPr/>
          <p:nvPr/>
        </p:nvSpPr>
        <p:spPr>
          <a:xfrm>
            <a:off x="-667657" y="4237504"/>
            <a:ext cx="5387683" cy="2620495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984" y="0"/>
            <a:ext cx="7649016" cy="6128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平行四边形 20"/>
          <p:cNvSpPr/>
          <p:nvPr/>
        </p:nvSpPr>
        <p:spPr>
          <a:xfrm>
            <a:off x="4525202" y="-31424"/>
            <a:ext cx="3162544" cy="6359653"/>
          </a:xfrm>
          <a:custGeom>
            <a:avLst/>
            <a:gdLst>
              <a:gd name="connsiteX0" fmla="*/ 0 w 6815138"/>
              <a:gd name="connsiteY0" fmla="*/ 2314575 h 2314575"/>
              <a:gd name="connsiteX1" fmla="*/ 1350161 w 6815138"/>
              <a:gd name="connsiteY1" fmla="*/ 0 h 2314575"/>
              <a:gd name="connsiteX2" fmla="*/ 6815138 w 6815138"/>
              <a:gd name="connsiteY2" fmla="*/ 0 h 2314575"/>
              <a:gd name="connsiteX3" fmla="*/ 5464977 w 6815138"/>
              <a:gd name="connsiteY3" fmla="*/ 2314575 h 2314575"/>
              <a:gd name="connsiteX4" fmla="*/ 0 w 6815138"/>
              <a:gd name="connsiteY4" fmla="*/ 2314575 h 2314575"/>
              <a:gd name="connsiteX0" fmla="*/ 0 w 6815138"/>
              <a:gd name="connsiteY0" fmla="*/ 2328863 h 2328863"/>
              <a:gd name="connsiteX1" fmla="*/ 7136 w 6815138"/>
              <a:gd name="connsiteY1" fmla="*/ 0 h 2328863"/>
              <a:gd name="connsiteX2" fmla="*/ 6815138 w 6815138"/>
              <a:gd name="connsiteY2" fmla="*/ 14288 h 2328863"/>
              <a:gd name="connsiteX3" fmla="*/ 5464977 w 6815138"/>
              <a:gd name="connsiteY3" fmla="*/ 2328863 h 2328863"/>
              <a:gd name="connsiteX4" fmla="*/ 0 w 6815138"/>
              <a:gd name="connsiteY4" fmla="*/ 2328863 h 2328863"/>
              <a:gd name="connsiteX0" fmla="*/ 7468 w 6822606"/>
              <a:gd name="connsiteY0" fmla="*/ 2328863 h 2328863"/>
              <a:gd name="connsiteX1" fmla="*/ 316 w 6822606"/>
              <a:gd name="connsiteY1" fmla="*/ 0 h 2328863"/>
              <a:gd name="connsiteX2" fmla="*/ 6822606 w 6822606"/>
              <a:gd name="connsiteY2" fmla="*/ 14288 h 2328863"/>
              <a:gd name="connsiteX3" fmla="*/ 5472445 w 6822606"/>
              <a:gd name="connsiteY3" fmla="*/ 2328863 h 2328863"/>
              <a:gd name="connsiteX4" fmla="*/ 7468 w 6822606"/>
              <a:gd name="connsiteY4" fmla="*/ 2328863 h 2328863"/>
              <a:gd name="connsiteX0" fmla="*/ 7468 w 6833254"/>
              <a:gd name="connsiteY0" fmla="*/ 2329222 h 2329222"/>
              <a:gd name="connsiteX1" fmla="*/ 316 w 6833254"/>
              <a:gd name="connsiteY1" fmla="*/ 359 h 2329222"/>
              <a:gd name="connsiteX2" fmla="*/ 6833254 w 6833254"/>
              <a:gd name="connsiteY2" fmla="*/ 0 h 2329222"/>
              <a:gd name="connsiteX3" fmla="*/ 5472445 w 6833254"/>
              <a:gd name="connsiteY3" fmla="*/ 2329222 h 2329222"/>
              <a:gd name="connsiteX4" fmla="*/ 7468 w 6833254"/>
              <a:gd name="connsiteY4" fmla="*/ 2329222 h 2329222"/>
              <a:gd name="connsiteX0" fmla="*/ 7468 w 6833254"/>
              <a:gd name="connsiteY0" fmla="*/ 2329222 h 2329222"/>
              <a:gd name="connsiteX1" fmla="*/ 316 w 6833254"/>
              <a:gd name="connsiteY1" fmla="*/ 359 h 2329222"/>
              <a:gd name="connsiteX2" fmla="*/ 6833254 w 6833254"/>
              <a:gd name="connsiteY2" fmla="*/ 0 h 2329222"/>
              <a:gd name="connsiteX3" fmla="*/ 88333 w 6833254"/>
              <a:gd name="connsiteY3" fmla="*/ 2317934 h 2329222"/>
              <a:gd name="connsiteX4" fmla="*/ 7468 w 6833254"/>
              <a:gd name="connsiteY4" fmla="*/ 2329222 h 232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3254" h="2329222">
                <a:moveTo>
                  <a:pt x="7468" y="2329222"/>
                </a:moveTo>
                <a:cubicBezTo>
                  <a:pt x="9847" y="1552934"/>
                  <a:pt x="-2063" y="776647"/>
                  <a:pt x="316" y="359"/>
                </a:cubicBezTo>
                <a:lnTo>
                  <a:pt x="6833254" y="0"/>
                </a:lnTo>
                <a:lnTo>
                  <a:pt x="88333" y="2317934"/>
                </a:lnTo>
                <a:lnTo>
                  <a:pt x="7468" y="23292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平行四边形 31"/>
          <p:cNvSpPr/>
          <p:nvPr/>
        </p:nvSpPr>
        <p:spPr>
          <a:xfrm>
            <a:off x="2546688" y="4568331"/>
            <a:ext cx="5141058" cy="1971389"/>
          </a:xfrm>
          <a:prstGeom prst="parallelogram">
            <a:avLst>
              <a:gd name="adj" fmla="val 53803"/>
            </a:avLst>
          </a:prstGeom>
          <a:noFill/>
          <a:ln w="3175">
            <a:solidFill>
              <a:srgbClr val="548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548852" y="2373145"/>
            <a:ext cx="5976000" cy="1864360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697706" y="1857829"/>
            <a:ext cx="448923" cy="813466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H="1">
            <a:off x="1146630" y="1857829"/>
            <a:ext cx="5609012" cy="0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平行四边形 45"/>
          <p:cNvSpPr/>
          <p:nvPr/>
        </p:nvSpPr>
        <p:spPr>
          <a:xfrm>
            <a:off x="6281937" y="991215"/>
            <a:ext cx="737830" cy="717539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平行四边形 46"/>
          <p:cNvSpPr/>
          <p:nvPr/>
        </p:nvSpPr>
        <p:spPr>
          <a:xfrm>
            <a:off x="6013172" y="1514008"/>
            <a:ext cx="268765" cy="156772"/>
          </a:xfrm>
          <a:prstGeom prst="parallelogram">
            <a:avLst>
              <a:gd name="adj" fmla="val 56842"/>
            </a:avLst>
          </a:prstGeom>
          <a:solidFill>
            <a:srgbClr val="5486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SpPr/>
          <p:nvPr/>
        </p:nvSpPr>
        <p:spPr>
          <a:xfrm flipH="1" flipV="1">
            <a:off x="-2999" y="2665415"/>
            <a:ext cx="8158470" cy="3066720"/>
          </a:xfrm>
          <a:custGeom>
            <a:avLst/>
            <a:gdLst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367269 w 6557491"/>
              <a:gd name="connsiteY4" fmla="*/ 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297148 w 6557491"/>
              <a:gd name="connsiteY4" fmla="*/ 856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297148 w 6557491"/>
              <a:gd name="connsiteY4" fmla="*/ 856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69178 w 6569178"/>
              <a:gd name="connsiteY0" fmla="*/ 1800200 h 1808762"/>
              <a:gd name="connsiteX1" fmla="*/ 6173642 w 6569178"/>
              <a:gd name="connsiteY1" fmla="*/ 1800200 h 1808762"/>
              <a:gd name="connsiteX2" fmla="*/ 1781154 w 6569178"/>
              <a:gd name="connsiteY2" fmla="*/ 1800200 h 1808762"/>
              <a:gd name="connsiteX3" fmla="*/ 0 w 6569178"/>
              <a:gd name="connsiteY3" fmla="*/ 1808762 h 1808762"/>
              <a:gd name="connsiteX4" fmla="*/ 1308835 w 6569178"/>
              <a:gd name="connsiteY4" fmla="*/ 8560 h 1808762"/>
              <a:gd name="connsiteX5" fmla="*/ 1781154 w 6569178"/>
              <a:gd name="connsiteY5" fmla="*/ 0 h 1808762"/>
              <a:gd name="connsiteX6" fmla="*/ 6173642 w 6569178"/>
              <a:gd name="connsiteY6" fmla="*/ 0 h 1808762"/>
              <a:gd name="connsiteX7" fmla="*/ 6569178 w 6569178"/>
              <a:gd name="connsiteY7" fmla="*/ 0 h 1808762"/>
              <a:gd name="connsiteX8" fmla="*/ 6569178 w 6569178"/>
              <a:gd name="connsiteY8" fmla="*/ 1800200 h 180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9178" h="1808762">
                <a:moveTo>
                  <a:pt x="6569178" y="1800200"/>
                </a:moveTo>
                <a:lnTo>
                  <a:pt x="6173642" y="1800200"/>
                </a:lnTo>
                <a:lnTo>
                  <a:pt x="1781154" y="1800200"/>
                </a:lnTo>
                <a:lnTo>
                  <a:pt x="0" y="1808762"/>
                </a:lnTo>
                <a:lnTo>
                  <a:pt x="1308835" y="8560"/>
                </a:lnTo>
                <a:lnTo>
                  <a:pt x="1781154" y="0"/>
                </a:lnTo>
                <a:lnTo>
                  <a:pt x="6173642" y="0"/>
                </a:lnTo>
                <a:lnTo>
                  <a:pt x="6569178" y="0"/>
                </a:lnTo>
                <a:lnTo>
                  <a:pt x="6569178" y="180020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566195" y="3165619"/>
            <a:ext cx="5976439" cy="20159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6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脱胎换骨</a:t>
            </a:r>
            <a:endParaRPr lang="en-US" altLang="zh-CN" sz="60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ts val="600"/>
              </a:spcBef>
            </a:pPr>
            <a:r>
              <a:rPr lang="zh-CN" altLang="en-US" sz="6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简历打磨</a:t>
            </a:r>
            <a:r>
              <a:rPr lang="zh-CN" altLang="en-US" sz="4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（上）</a:t>
            </a:r>
            <a:endParaRPr lang="zh-CN" altLang="en-US" sz="60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D1F8B645-8D0D-44E6-8E4B-7FC2C4DE7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82174239-4224-4834-A579-632DC09F0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2">
            <a:extLst>
              <a:ext uri="{FF2B5EF4-FFF2-40B4-BE49-F238E27FC236}">
                <a16:creationId xmlns="" xmlns:a16="http://schemas.microsoft.com/office/drawing/2014/main" id="{F15B8888-A8AC-41E7-8514-F5A2E41ED59C}"/>
              </a:ext>
            </a:extLst>
          </p:cNvPr>
          <p:cNvSpPr/>
          <p:nvPr/>
        </p:nvSpPr>
        <p:spPr>
          <a:xfrm>
            <a:off x="917323" y="2078801"/>
            <a:ext cx="10375244" cy="4528215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250892" y="2131149"/>
            <a:ext cx="96076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岗位描述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为培养未来 旅行服务业的综合型管理人才 而设置该职位。结合个人职业发展方向，公司将给予合适的工作定位，包括但不限于度假事业群、商旅事业部等在内各大事业板块中业务、产品、运营、商务拓展、财务类等各职能模块岗位，最终成为公司所需 复合型高级人才。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任职要求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1.2016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年全日制本科及硕士研究生学历的应届毕业生；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在校期间成绩优良并积极参与各项 社会活动，有学生会或社团管理经验者优先；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具有良好的英语或其它外语能力；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有志投身于旅行服务行业，认同携程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五大核心价值理念；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具备良好的沟通、组织协调能力及团队合作精神，以及较强的抗压能力；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具有创新精神，强烈的自我发展意愿，积极主动，勇于接受挑战，追求卓越。</a:t>
            </a:r>
          </a:p>
        </p:txBody>
      </p:sp>
      <p:sp>
        <p:nvSpPr>
          <p:cNvPr id="20" name="矩形 19"/>
          <p:cNvSpPr/>
          <p:nvPr/>
        </p:nvSpPr>
        <p:spPr>
          <a:xfrm>
            <a:off x="2520908" y="2545587"/>
            <a:ext cx="3024000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770889" y="3305476"/>
            <a:ext cx="1688579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992364" y="4573023"/>
            <a:ext cx="958445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800441" y="4874234"/>
            <a:ext cx="958445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640050" y="5278552"/>
            <a:ext cx="1440000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279663" y="5269759"/>
            <a:ext cx="4351284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687345" y="5669679"/>
            <a:ext cx="3704899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692160" y="5680059"/>
            <a:ext cx="938788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984028" y="6068806"/>
            <a:ext cx="938788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810268" y="6066885"/>
            <a:ext cx="1387031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554148" y="6077580"/>
            <a:ext cx="1446178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28347E2D-EDDF-4B0A-B9F4-74ED82F851D0}"/>
              </a:ext>
            </a:extLst>
          </p:cNvPr>
          <p:cNvSpPr/>
          <p:nvPr/>
        </p:nvSpPr>
        <p:spPr>
          <a:xfrm>
            <a:off x="9462052" y="959419"/>
            <a:ext cx="2729948" cy="955802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8">
            <a:extLst>
              <a:ext uri="{FF2B5EF4-FFF2-40B4-BE49-F238E27FC236}">
                <a16:creationId xmlns="" xmlns:a16="http://schemas.microsoft.com/office/drawing/2014/main" id="{42FFAF57-2685-46B7-9852-2ADD09BFBF91}"/>
              </a:ext>
            </a:extLst>
          </p:cNvPr>
          <p:cNvSpPr txBox="1"/>
          <p:nvPr/>
        </p:nvSpPr>
        <p:spPr>
          <a:xfrm>
            <a:off x="9621991" y="1191741"/>
            <a:ext cx="241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97B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横向比较法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23FBA129-398C-47E6-A37B-BF16F59D0329}"/>
              </a:ext>
            </a:extLst>
          </p:cNvPr>
          <p:cNvSpPr/>
          <p:nvPr/>
        </p:nvSpPr>
        <p:spPr>
          <a:xfrm>
            <a:off x="6414349" y="4573023"/>
            <a:ext cx="1800964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9EA1A967-804E-4B67-AD63-1326297CF693}"/>
              </a:ext>
            </a:extLst>
          </p:cNvPr>
          <p:cNvSpPr/>
          <p:nvPr/>
        </p:nvSpPr>
        <p:spPr>
          <a:xfrm>
            <a:off x="4362696" y="1531718"/>
            <a:ext cx="3384000" cy="828000"/>
          </a:xfrm>
          <a:prstGeom prst="rect">
            <a:avLst/>
          </a:prstGeom>
          <a:solidFill>
            <a:srgbClr val="5486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携程网   </a:t>
            </a:r>
          </a:p>
          <a:p>
            <a:pPr algn="ctr"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管理培训生（综合方向）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E5281AC3-C13F-431A-8DF8-F5B87EEE343F}"/>
              </a:ext>
            </a:extLst>
          </p:cNvPr>
          <p:cNvGrpSpPr/>
          <p:nvPr/>
        </p:nvGrpSpPr>
        <p:grpSpPr>
          <a:xfrm>
            <a:off x="-91683" y="-18723"/>
            <a:ext cx="5606218" cy="3078155"/>
            <a:chOff x="-91683" y="-18723"/>
            <a:chExt cx="5606218" cy="3078155"/>
          </a:xfrm>
        </p:grpSpPr>
        <p:pic>
          <p:nvPicPr>
            <p:cNvPr id="59" name="图片 5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6183A4E3-E2E0-4826-A9FA-9FDB6F970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6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E9A07B6-A858-4344-958C-3DFCA7112888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平行四边形 6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5191325-5471-4E4A-AF84-A40A30CC7563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2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78BAB6F4-6D9F-4700-9DBB-6135C4B7E9AB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3" name="平行四边形 6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4FCF8A9-563B-4E78-B278-3D9F77346247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平行四边形 6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D8969B6-B55B-497F-B8CD-D2450DE53D79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="" xmlns:a16="http://schemas.microsoft.com/office/drawing/2014/main" id="{24214AFE-1C06-4B75-8003-92C969FBAC9B}"/>
                </a:ext>
              </a:extLst>
            </p:cNvPr>
            <p:cNvSpPr/>
            <p:nvPr/>
          </p:nvSpPr>
          <p:spPr>
            <a:xfrm>
              <a:off x="917323" y="255628"/>
              <a:ext cx="459721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A0B0D13-A0B0-44FF-BAEE-FFC2501CC82B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" name="平行四边形 6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2F1AE35-4660-48FC-9A4B-1E27EA8F20F1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6CBD1CA-8FA7-4B0B-9038-6812E74585AB}"/>
                </a:ext>
              </a:extLst>
            </p:cNvPr>
            <p:cNvSpPr txBox="1">
              <a:spLocks/>
            </p:cNvSpPr>
            <p:nvPr/>
          </p:nvSpPr>
          <p:spPr>
            <a:xfrm>
              <a:off x="1635465" y="308963"/>
              <a:ext cx="3161618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招聘启事解读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B4FB02-B8D1-4DE1-AD41-0DD496295C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6E02E2FE-EB40-48F4-8027-2BCA67AC4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42">
            <a:extLst>
              <a:ext uri="{FF2B5EF4-FFF2-40B4-BE49-F238E27FC236}">
                <a16:creationId xmlns="" xmlns:a16="http://schemas.microsoft.com/office/drawing/2014/main" id="{FFC2AFE4-FBBF-4F91-BCCC-8838EB8870CA}"/>
              </a:ext>
            </a:extLst>
          </p:cNvPr>
          <p:cNvSpPr>
            <a:spLocks/>
          </p:cNvSpPr>
          <p:nvPr/>
        </p:nvSpPr>
        <p:spPr bwMode="auto">
          <a:xfrm>
            <a:off x="6739928" y="3330895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19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19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lnTo>
                  <a:pt x="1149" y="515"/>
                </a:lnTo>
                <a:close/>
              </a:path>
            </a:pathLst>
          </a:custGeom>
          <a:solidFill>
            <a:schemeClr val="bg1"/>
          </a:soli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43">
            <a:extLst>
              <a:ext uri="{FF2B5EF4-FFF2-40B4-BE49-F238E27FC236}">
                <a16:creationId xmlns="" xmlns:a16="http://schemas.microsoft.com/office/drawing/2014/main" id="{5BCA953F-8A01-4055-BC07-43179305BB53}"/>
              </a:ext>
            </a:extLst>
          </p:cNvPr>
          <p:cNvSpPr>
            <a:spLocks noEditPoints="1"/>
          </p:cNvSpPr>
          <p:nvPr/>
        </p:nvSpPr>
        <p:spPr bwMode="auto">
          <a:xfrm>
            <a:off x="6739928" y="3330895"/>
            <a:ext cx="2722124" cy="2444498"/>
          </a:xfrm>
          <a:custGeom>
            <a:avLst/>
            <a:gdLst>
              <a:gd name="T0" fmla="*/ 1019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19 w 1149"/>
              <a:gd name="T9" fmla="*/ 618 h 1030"/>
              <a:gd name="T10" fmla="*/ 1149 w 1149"/>
              <a:gd name="T11" fmla="*/ 515 h 1030"/>
              <a:gd name="T12" fmla="*/ 1019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19" y="412"/>
                </a:move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19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Freeform 44">
            <a:extLst>
              <a:ext uri="{FF2B5EF4-FFF2-40B4-BE49-F238E27FC236}">
                <a16:creationId xmlns="" xmlns:a16="http://schemas.microsoft.com/office/drawing/2014/main" id="{880F33F9-4084-422C-B63D-D92F724E01EA}"/>
              </a:ext>
            </a:extLst>
          </p:cNvPr>
          <p:cNvSpPr>
            <a:spLocks/>
          </p:cNvSpPr>
          <p:nvPr/>
        </p:nvSpPr>
        <p:spPr bwMode="auto">
          <a:xfrm>
            <a:off x="4697471" y="3330895"/>
            <a:ext cx="2719821" cy="2444498"/>
          </a:xfrm>
          <a:custGeom>
            <a:avLst/>
            <a:gdLst>
              <a:gd name="T0" fmla="*/ 1148 w 1148"/>
              <a:gd name="T1" fmla="*/ 515 h 1030"/>
              <a:gd name="T2" fmla="*/ 1019 w 1148"/>
              <a:gd name="T3" fmla="*/ 412 h 1030"/>
              <a:gd name="T4" fmla="*/ 515 w 1148"/>
              <a:gd name="T5" fmla="*/ 0 h 1030"/>
              <a:gd name="T6" fmla="*/ 0 w 1148"/>
              <a:gd name="T7" fmla="*/ 515 h 1030"/>
              <a:gd name="T8" fmla="*/ 515 w 1148"/>
              <a:gd name="T9" fmla="*/ 1030 h 1030"/>
              <a:gd name="T10" fmla="*/ 1019 w 1148"/>
              <a:gd name="T11" fmla="*/ 618 h 1030"/>
              <a:gd name="T12" fmla="*/ 1148 w 1148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8" h="1030">
                <a:moveTo>
                  <a:pt x="1148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3" y="0"/>
                  <a:pt x="515" y="0"/>
                </a:cubicBezTo>
                <a:cubicBezTo>
                  <a:pt x="230" y="0"/>
                  <a:pt x="0" y="231"/>
                  <a:pt x="0" y="515"/>
                </a:cubicBezTo>
                <a:cubicBezTo>
                  <a:pt x="0" y="799"/>
                  <a:pt x="230" y="1030"/>
                  <a:pt x="515" y="1030"/>
                </a:cubicBezTo>
                <a:cubicBezTo>
                  <a:pt x="763" y="1030"/>
                  <a:pt x="971" y="853"/>
                  <a:pt x="1019" y="618"/>
                </a:cubicBezTo>
                <a:lnTo>
                  <a:pt x="1148" y="515"/>
                </a:lnTo>
                <a:close/>
              </a:path>
            </a:pathLst>
          </a:custGeom>
          <a:solidFill>
            <a:schemeClr val="bg1"/>
          </a:soli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45">
            <a:extLst>
              <a:ext uri="{FF2B5EF4-FFF2-40B4-BE49-F238E27FC236}">
                <a16:creationId xmlns="" xmlns:a16="http://schemas.microsoft.com/office/drawing/2014/main" id="{B49C7201-3F6A-45D5-85D7-D5D9A130A30D}"/>
              </a:ext>
            </a:extLst>
          </p:cNvPr>
          <p:cNvSpPr>
            <a:spLocks noEditPoints="1"/>
          </p:cNvSpPr>
          <p:nvPr/>
        </p:nvSpPr>
        <p:spPr bwMode="auto">
          <a:xfrm>
            <a:off x="4697471" y="3330895"/>
            <a:ext cx="2719821" cy="2444498"/>
          </a:xfrm>
          <a:custGeom>
            <a:avLst/>
            <a:gdLst>
              <a:gd name="T0" fmla="*/ 1019 w 1148"/>
              <a:gd name="T1" fmla="*/ 412 h 1030"/>
              <a:gd name="T2" fmla="*/ 515 w 1148"/>
              <a:gd name="T3" fmla="*/ 0 h 1030"/>
              <a:gd name="T4" fmla="*/ 0 w 1148"/>
              <a:gd name="T5" fmla="*/ 515 h 1030"/>
              <a:gd name="T6" fmla="*/ 515 w 1148"/>
              <a:gd name="T7" fmla="*/ 1030 h 1030"/>
              <a:gd name="T8" fmla="*/ 1019 w 1148"/>
              <a:gd name="T9" fmla="*/ 618 h 1030"/>
              <a:gd name="T10" fmla="*/ 1148 w 1148"/>
              <a:gd name="T11" fmla="*/ 515 h 1030"/>
              <a:gd name="T12" fmla="*/ 1019 w 1148"/>
              <a:gd name="T13" fmla="*/ 412 h 1030"/>
              <a:gd name="T14" fmla="*/ 515 w 1148"/>
              <a:gd name="T15" fmla="*/ 979 h 1030"/>
              <a:gd name="T16" fmla="*/ 51 w 1148"/>
              <a:gd name="T17" fmla="*/ 515 h 1030"/>
              <a:gd name="T18" fmla="*/ 515 w 1148"/>
              <a:gd name="T19" fmla="*/ 51 h 1030"/>
              <a:gd name="T20" fmla="*/ 979 w 1148"/>
              <a:gd name="T21" fmla="*/ 515 h 1030"/>
              <a:gd name="T22" fmla="*/ 515 w 1148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8" h="1030">
                <a:moveTo>
                  <a:pt x="1019" y="412"/>
                </a:moveTo>
                <a:cubicBezTo>
                  <a:pt x="971" y="177"/>
                  <a:pt x="763" y="0"/>
                  <a:pt x="515" y="0"/>
                </a:cubicBezTo>
                <a:cubicBezTo>
                  <a:pt x="230" y="0"/>
                  <a:pt x="0" y="231"/>
                  <a:pt x="0" y="515"/>
                </a:cubicBezTo>
                <a:cubicBezTo>
                  <a:pt x="0" y="799"/>
                  <a:pt x="230" y="1030"/>
                  <a:pt x="515" y="1030"/>
                </a:cubicBezTo>
                <a:cubicBezTo>
                  <a:pt x="763" y="1030"/>
                  <a:pt x="971" y="853"/>
                  <a:pt x="1019" y="618"/>
                </a:cubicBezTo>
                <a:cubicBezTo>
                  <a:pt x="1148" y="515"/>
                  <a:pt x="1148" y="515"/>
                  <a:pt x="1148" y="515"/>
                </a:cubicBezTo>
                <a:lnTo>
                  <a:pt x="1019" y="412"/>
                </a:lnTo>
                <a:close/>
                <a:moveTo>
                  <a:pt x="515" y="979"/>
                </a:moveTo>
                <a:cubicBezTo>
                  <a:pt x="258" y="979"/>
                  <a:pt x="51" y="771"/>
                  <a:pt x="51" y="515"/>
                </a:cubicBezTo>
                <a:cubicBezTo>
                  <a:pt x="51" y="259"/>
                  <a:pt x="258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5486A5"/>
          </a:soli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Freeform 46">
            <a:extLst>
              <a:ext uri="{FF2B5EF4-FFF2-40B4-BE49-F238E27FC236}">
                <a16:creationId xmlns="" xmlns:a16="http://schemas.microsoft.com/office/drawing/2014/main" id="{93AB5D32-600C-4B2D-A448-91C99726F2A6}"/>
              </a:ext>
            </a:extLst>
          </p:cNvPr>
          <p:cNvSpPr>
            <a:spLocks/>
          </p:cNvSpPr>
          <p:nvPr/>
        </p:nvSpPr>
        <p:spPr bwMode="auto">
          <a:xfrm>
            <a:off x="2653862" y="3330895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20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20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20" y="412"/>
                  <a:pt x="1020" y="412"/>
                  <a:pt x="1020" y="412"/>
                </a:cubicBez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lnTo>
                  <a:pt x="1149" y="515"/>
                </a:lnTo>
                <a:close/>
              </a:path>
            </a:pathLst>
          </a:custGeom>
          <a:solidFill>
            <a:schemeClr val="bg1"/>
          </a:soli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Freeform 47">
            <a:extLst>
              <a:ext uri="{FF2B5EF4-FFF2-40B4-BE49-F238E27FC236}">
                <a16:creationId xmlns="" xmlns:a16="http://schemas.microsoft.com/office/drawing/2014/main" id="{17234791-480F-42C8-89A5-54030C7E7FC2}"/>
              </a:ext>
            </a:extLst>
          </p:cNvPr>
          <p:cNvSpPr>
            <a:spLocks noEditPoints="1"/>
          </p:cNvSpPr>
          <p:nvPr/>
        </p:nvSpPr>
        <p:spPr bwMode="auto">
          <a:xfrm>
            <a:off x="2653862" y="3330895"/>
            <a:ext cx="2722124" cy="2444498"/>
          </a:xfrm>
          <a:custGeom>
            <a:avLst/>
            <a:gdLst>
              <a:gd name="T0" fmla="*/ 1020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20 w 1149"/>
              <a:gd name="T9" fmla="*/ 618 h 1030"/>
              <a:gd name="T10" fmla="*/ 1149 w 1149"/>
              <a:gd name="T11" fmla="*/ 515 h 1030"/>
              <a:gd name="T12" fmla="*/ 1020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20" y="412"/>
                </a:move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20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CA9AE22-05E2-45ED-AA06-3582DF01C177}"/>
              </a:ext>
            </a:extLst>
          </p:cNvPr>
          <p:cNvSpPr txBox="1"/>
          <p:nvPr/>
        </p:nvSpPr>
        <p:spPr>
          <a:xfrm>
            <a:off x="3454577" y="3752288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400" dirty="0">
                <a:solidFill>
                  <a:srgbClr val="5486A5"/>
                </a:solidFill>
              </a:rPr>
              <a:t>Step 1</a:t>
            </a:r>
            <a:endParaRPr lang="zh-CN" altLang="en-US" sz="2400" dirty="0">
              <a:solidFill>
                <a:srgbClr val="5486A5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D9B25D6-6B47-4788-8D59-E185032FA5C9}"/>
              </a:ext>
            </a:extLst>
          </p:cNvPr>
          <p:cNvSpPr txBox="1"/>
          <p:nvPr/>
        </p:nvSpPr>
        <p:spPr>
          <a:xfrm>
            <a:off x="5479221" y="3752287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400" dirty="0">
                <a:solidFill>
                  <a:srgbClr val="5486A5"/>
                </a:solidFill>
              </a:rPr>
              <a:t>Step 2</a:t>
            </a:r>
            <a:endParaRPr lang="zh-CN" altLang="en-US" sz="2400" dirty="0">
              <a:solidFill>
                <a:srgbClr val="5486A5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879CF242-D914-4E56-9E63-0B04C736F4E2}"/>
              </a:ext>
            </a:extLst>
          </p:cNvPr>
          <p:cNvSpPr txBox="1"/>
          <p:nvPr/>
        </p:nvSpPr>
        <p:spPr>
          <a:xfrm>
            <a:off x="7560583" y="375228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400" dirty="0">
                <a:solidFill>
                  <a:srgbClr val="5486A5"/>
                </a:solidFill>
              </a:rPr>
              <a:t>Step 3</a:t>
            </a:r>
            <a:endParaRPr lang="zh-CN" altLang="en-US" sz="2400" dirty="0">
              <a:solidFill>
                <a:srgbClr val="5486A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B24944C-A923-4F34-85AF-1BA3BD63AEB5}"/>
              </a:ext>
            </a:extLst>
          </p:cNvPr>
          <p:cNvSpPr/>
          <p:nvPr/>
        </p:nvSpPr>
        <p:spPr>
          <a:xfrm>
            <a:off x="3336760" y="4309870"/>
            <a:ext cx="1107996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提炼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3BF86631-354D-4D26-BAD3-C667E54BF057}"/>
              </a:ext>
            </a:extLst>
          </p:cNvPr>
          <p:cNvSpPr/>
          <p:nvPr/>
        </p:nvSpPr>
        <p:spPr>
          <a:xfrm>
            <a:off x="5328341" y="4314439"/>
            <a:ext cx="1268296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732EB93-E582-4D8D-A862-6CF1BAE16F2B}"/>
              </a:ext>
            </a:extLst>
          </p:cNvPr>
          <p:cNvSpPr/>
          <p:nvPr/>
        </p:nvSpPr>
        <p:spPr>
          <a:xfrm>
            <a:off x="7268841" y="4314439"/>
            <a:ext cx="1415772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挖掘事实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匹配需求</a:t>
            </a:r>
          </a:p>
        </p:txBody>
      </p:sp>
      <p:sp>
        <p:nvSpPr>
          <p:cNvPr id="37" name="矩形 3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ADB86A13-BA0F-4F69-94EC-DC31B8139B59}"/>
              </a:ext>
            </a:extLst>
          </p:cNvPr>
          <p:cNvSpPr/>
          <p:nvPr/>
        </p:nvSpPr>
        <p:spPr>
          <a:xfrm>
            <a:off x="9462052" y="1486137"/>
            <a:ext cx="2729948" cy="955802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8"/>
          <p:cNvSpPr txBox="1"/>
          <p:nvPr/>
        </p:nvSpPr>
        <p:spPr>
          <a:xfrm>
            <a:off x="9621991" y="1718459"/>
            <a:ext cx="241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97B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逐层剖析法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140DB6C4-42CE-41B1-A774-C31C94F853D6}"/>
              </a:ext>
            </a:extLst>
          </p:cNvPr>
          <p:cNvGrpSpPr/>
          <p:nvPr/>
        </p:nvGrpSpPr>
        <p:grpSpPr>
          <a:xfrm>
            <a:off x="-91683" y="-18723"/>
            <a:ext cx="5606218" cy="3078155"/>
            <a:chOff x="-91683" y="-18723"/>
            <a:chExt cx="5606218" cy="3078155"/>
          </a:xfrm>
        </p:grpSpPr>
        <p:pic>
          <p:nvPicPr>
            <p:cNvPr id="56" name="图片 5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E6CE5BF-74FC-47BF-B426-530E07803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57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112A359-3E6B-470F-9ACF-7B3CD73F33AD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8" name="平行四边形 5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4423B00-DF21-41F4-9BA9-EEEBBD54D54C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9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6DDD97FC-78BD-4E39-93EB-412EDE6F679E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0" name="平行四边形 5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6DFD7F7-5E60-453A-9583-073B6AB200C6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平行四边形 6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15313F1-CFAC-40F9-8450-74F0883CEAEF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2" name="平行四边形 61">
              <a:extLst>
                <a:ext uri="{FF2B5EF4-FFF2-40B4-BE49-F238E27FC236}">
                  <a16:creationId xmlns="" xmlns:a16="http://schemas.microsoft.com/office/drawing/2014/main" id="{24857A1E-EC7C-4755-86CC-7AA32DEE7A7D}"/>
                </a:ext>
              </a:extLst>
            </p:cNvPr>
            <p:cNvSpPr/>
            <p:nvPr/>
          </p:nvSpPr>
          <p:spPr>
            <a:xfrm>
              <a:off x="917323" y="255628"/>
              <a:ext cx="459721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平行四边形 6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EE5A0DD6-F8E7-46F5-BA11-908B91B58E52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平行四边形 6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91CCD2E-98F3-4636-83F3-287ACA7F2321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6B63D16-A00E-455F-9811-84396CBAE964}"/>
                </a:ext>
              </a:extLst>
            </p:cNvPr>
            <p:cNvSpPr txBox="1">
              <a:spLocks/>
            </p:cNvSpPr>
            <p:nvPr/>
          </p:nvSpPr>
          <p:spPr>
            <a:xfrm>
              <a:off x="1635465" y="308963"/>
              <a:ext cx="3161618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招聘启事解读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A9A7CE91-FF9D-4100-ABF0-F914956F1F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B9DE9531-6B86-490B-BEED-0D1AFD66C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/>
          <p:cNvSpPr>
            <a:spLocks noGrp="1"/>
          </p:cNvSpPr>
          <p:nvPr>
            <p:ph idx="4294967295"/>
          </p:nvPr>
        </p:nvSpPr>
        <p:spPr>
          <a:xfrm>
            <a:off x="865080" y="3882927"/>
            <a:ext cx="1620000" cy="504000"/>
          </a:xfr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25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团队精神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865080" y="5323388"/>
            <a:ext cx="1620000" cy="5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indent="0" algn="ctr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抗压能力</a:t>
            </a:r>
          </a:p>
        </p:txBody>
      </p:sp>
      <p:sp>
        <p:nvSpPr>
          <p:cNvPr id="21" name="圆角矩形 19"/>
          <p:cNvSpPr/>
          <p:nvPr/>
        </p:nvSpPr>
        <p:spPr>
          <a:xfrm>
            <a:off x="3525652" y="3741831"/>
            <a:ext cx="3212463" cy="665331"/>
          </a:xfrm>
          <a:prstGeom prst="roundRect">
            <a:avLst>
              <a:gd name="adj" fmla="val 87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个性别太强，懂得和别人合作</a:t>
            </a:r>
          </a:p>
        </p:txBody>
      </p:sp>
      <p:sp>
        <p:nvSpPr>
          <p:cNvPr id="22" name="箭头: 燕尾形 16"/>
          <p:cNvSpPr/>
          <p:nvPr/>
        </p:nvSpPr>
        <p:spPr>
          <a:xfrm>
            <a:off x="2880074" y="3950093"/>
            <a:ext cx="252000" cy="324000"/>
          </a:xfrm>
          <a:prstGeom prst="chevron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19"/>
          <p:cNvSpPr/>
          <p:nvPr/>
        </p:nvSpPr>
        <p:spPr>
          <a:xfrm>
            <a:off x="3525652" y="4972051"/>
            <a:ext cx="3212463" cy="1314450"/>
          </a:xfrm>
          <a:prstGeom prst="roundRect">
            <a:avLst>
              <a:gd name="adj" fmla="val 87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不会遇到困难就退缩，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不会遇到压力就情绪化，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工作再难也能想办法完成。</a:t>
            </a:r>
          </a:p>
        </p:txBody>
      </p:sp>
      <p:sp>
        <p:nvSpPr>
          <p:cNvPr id="25" name="箭头: 燕尾形 17"/>
          <p:cNvSpPr/>
          <p:nvPr/>
        </p:nvSpPr>
        <p:spPr>
          <a:xfrm>
            <a:off x="2892339" y="5402469"/>
            <a:ext cx="252000" cy="324000"/>
          </a:xfrm>
          <a:prstGeom prst="chevron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燕尾形 20"/>
          <p:cNvSpPr/>
          <p:nvPr/>
        </p:nvSpPr>
        <p:spPr>
          <a:xfrm>
            <a:off x="6993428" y="5402468"/>
            <a:ext cx="252000" cy="324000"/>
          </a:xfrm>
          <a:prstGeom prst="chevron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19"/>
          <p:cNvSpPr/>
          <p:nvPr/>
        </p:nvSpPr>
        <p:spPr>
          <a:xfrm>
            <a:off x="7462506" y="4972051"/>
            <a:ext cx="4096082" cy="1314450"/>
          </a:xfrm>
          <a:prstGeom prst="roundRect">
            <a:avLst>
              <a:gd name="adj" fmla="val 87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你完成过什么艰难的任务吗？</a:t>
            </a: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你经常如何应对批评和挑战？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遇到紧急情况你会如何处理？</a:t>
            </a:r>
          </a:p>
        </p:txBody>
      </p:sp>
      <p:sp>
        <p:nvSpPr>
          <p:cNvPr id="30" name="箭头: 燕尾形 19"/>
          <p:cNvSpPr/>
          <p:nvPr/>
        </p:nvSpPr>
        <p:spPr>
          <a:xfrm>
            <a:off x="6993428" y="3950093"/>
            <a:ext cx="252000" cy="324000"/>
          </a:xfrm>
          <a:prstGeom prst="chevron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19"/>
          <p:cNvSpPr/>
          <p:nvPr/>
        </p:nvSpPr>
        <p:spPr>
          <a:xfrm>
            <a:off x="7462508" y="3501463"/>
            <a:ext cx="4096080" cy="1368147"/>
          </a:xfrm>
          <a:prstGeom prst="roundRect">
            <a:avLst>
              <a:gd name="adj" fmla="val 87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你做过哪些事是和团队一起完成的？</a:t>
            </a: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有什么经历能够表明你的人缘很好？</a:t>
            </a:r>
          </a:p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在别人需要支持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配合时你会怎么做？</a:t>
            </a:r>
          </a:p>
        </p:txBody>
      </p:sp>
      <p:sp>
        <p:nvSpPr>
          <p:cNvPr id="32" name="矩形 31"/>
          <p:cNvSpPr/>
          <p:nvPr/>
        </p:nvSpPr>
        <p:spPr>
          <a:xfrm>
            <a:off x="3956919" y="2786205"/>
            <a:ext cx="238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步骤二：分析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43916" y="278620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步骤一：提炼关键词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224947" y="27862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步骤三：挖掘事实匹配需求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CD7E97CE-1733-47B2-9E30-B4661328E721}"/>
              </a:ext>
            </a:extLst>
          </p:cNvPr>
          <p:cNvSpPr/>
          <p:nvPr/>
        </p:nvSpPr>
        <p:spPr>
          <a:xfrm>
            <a:off x="9462052" y="1486137"/>
            <a:ext cx="2729948" cy="955802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8">
            <a:extLst>
              <a:ext uri="{FF2B5EF4-FFF2-40B4-BE49-F238E27FC236}">
                <a16:creationId xmlns="" xmlns:a16="http://schemas.microsoft.com/office/drawing/2014/main" id="{4C2CB97C-1CA9-4F6C-8158-7E44C070E608}"/>
              </a:ext>
            </a:extLst>
          </p:cNvPr>
          <p:cNvSpPr txBox="1"/>
          <p:nvPr/>
        </p:nvSpPr>
        <p:spPr>
          <a:xfrm>
            <a:off x="9621991" y="1718459"/>
            <a:ext cx="241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97B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逐层剖析法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BC673E20-839A-45D8-8136-349750CC8B1F}"/>
              </a:ext>
            </a:extLst>
          </p:cNvPr>
          <p:cNvGrpSpPr/>
          <p:nvPr/>
        </p:nvGrpSpPr>
        <p:grpSpPr>
          <a:xfrm>
            <a:off x="-91683" y="-18723"/>
            <a:ext cx="5606218" cy="3078155"/>
            <a:chOff x="-91683" y="-18723"/>
            <a:chExt cx="5606218" cy="3078155"/>
          </a:xfrm>
        </p:grpSpPr>
        <p:pic>
          <p:nvPicPr>
            <p:cNvPr id="59" name="图片 5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6FC7B55-C934-44CA-9DF5-1B30198E0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6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A5F5A46-517E-4B9D-8B66-21D32BB44F71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平行四边形 6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1BF7148-9F84-4502-B75F-91E177A9A709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2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38604C58-30EB-487B-9398-9506ADB3EE2D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3" name="平行四边形 6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501A1F0-1E69-4F89-8038-9B55EF850F26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平行四边形 6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8428C80-829B-4C58-A1CC-49411E61A6CB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="" xmlns:a16="http://schemas.microsoft.com/office/drawing/2014/main" id="{56FA0570-EE93-4474-BFD3-3BCFFF61BA2D}"/>
                </a:ext>
              </a:extLst>
            </p:cNvPr>
            <p:cNvSpPr/>
            <p:nvPr/>
          </p:nvSpPr>
          <p:spPr>
            <a:xfrm>
              <a:off x="917323" y="255628"/>
              <a:ext cx="459721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35C87C5B-1092-4494-B797-A1B3CF6122F5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" name="平行四边形 6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E8B986A-55B8-4232-BDB2-2DD8508627E9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1E6E36C-00D7-44F6-A6CD-5AFB05CCFEA3}"/>
                </a:ext>
              </a:extLst>
            </p:cNvPr>
            <p:cNvSpPr txBox="1">
              <a:spLocks/>
            </p:cNvSpPr>
            <p:nvPr/>
          </p:nvSpPr>
          <p:spPr>
            <a:xfrm>
              <a:off x="1635465" y="308963"/>
              <a:ext cx="3161618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招聘启事解读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EF4BB4D0-F357-4BA2-9708-C57A68B0E7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D949A86B-6B46-479B-AA76-0398959B8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319673" y="1063324"/>
            <a:ext cx="3251200" cy="2167466"/>
            <a:chOff x="4471558" y="712367"/>
            <a:chExt cx="3251200" cy="2167466"/>
          </a:xfrm>
        </p:grpSpPr>
        <p:sp>
          <p:nvSpPr>
            <p:cNvPr id="10" name="圆角矩形 9"/>
            <p:cNvSpPr/>
            <p:nvPr/>
          </p:nvSpPr>
          <p:spPr>
            <a:xfrm>
              <a:off x="4471558" y="71236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80338" y="1902095"/>
              <a:ext cx="203132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5486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简历外观设计</a:t>
              </a:r>
              <a:endParaRPr lang="en-US" altLang="zh-CN" sz="2400" b="1" dirty="0">
                <a:ln w="0"/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1" name="组合 4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93235" y="3975905"/>
            <a:ext cx="3251200" cy="2167466"/>
            <a:chOff x="8233570" y="708794"/>
            <a:chExt cx="3251200" cy="2167466"/>
          </a:xfrm>
        </p:grpSpPr>
        <p:sp>
          <p:nvSpPr>
            <p:cNvPr id="15" name="圆角矩形 14"/>
            <p:cNvSpPr/>
            <p:nvPr/>
          </p:nvSpPr>
          <p:spPr>
            <a:xfrm>
              <a:off x="8233570" y="708794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997395" y="19318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简历结构搭建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2" name="组合 41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4470400" y="3965331"/>
            <a:ext cx="3251200" cy="2167466"/>
            <a:chOff x="696483" y="3690697"/>
            <a:chExt cx="3251200" cy="2167466"/>
          </a:xfrm>
        </p:grpSpPr>
        <p:sp>
          <p:nvSpPr>
            <p:cNvPr id="20" name="圆角矩形 19"/>
            <p:cNvSpPr/>
            <p:nvPr/>
          </p:nvSpPr>
          <p:spPr>
            <a:xfrm>
              <a:off x="696483" y="369069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459149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简历内容锻造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3" name="组合 4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8245475" y="3964669"/>
            <a:ext cx="3251200" cy="2167466"/>
            <a:chOff x="4471558" y="3690035"/>
            <a:chExt cx="3251200" cy="2167466"/>
          </a:xfrm>
        </p:grpSpPr>
        <p:sp>
          <p:nvSpPr>
            <p:cNvPr id="25" name="圆角矩形 24"/>
            <p:cNvSpPr/>
            <p:nvPr/>
          </p:nvSpPr>
          <p:spPr>
            <a:xfrm>
              <a:off x="4471558" y="369003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234226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简历表达技巧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39" name="组合 38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2544598" y="1063852"/>
            <a:ext cx="3251200" cy="2167466"/>
            <a:chOff x="696483" y="712895"/>
            <a:chExt cx="3251200" cy="2167466"/>
          </a:xfrm>
        </p:grpSpPr>
        <p:sp>
          <p:nvSpPr>
            <p:cNvPr id="3" name="圆角矩形 2"/>
            <p:cNvSpPr/>
            <p:nvPr/>
          </p:nvSpPr>
          <p:spPr>
            <a:xfrm>
              <a:off x="696483" y="71289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466263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招聘启事解读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sp>
        <p:nvSpPr>
          <p:cNvPr id="7" name="圆角矩形 6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/>
          <p:nvPr/>
        </p:nvSpPr>
        <p:spPr>
          <a:xfrm>
            <a:off x="771525" y="1460500"/>
            <a:ext cx="3251200" cy="2167466"/>
          </a:xfrm>
          <a:prstGeom prst="roundRect">
            <a:avLst>
              <a:gd name="adj" fmla="val 1290"/>
            </a:avLst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3880949" y="2942069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椭圆 1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7656024" y="2942069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椭圆 1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029586" y="5858223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椭圆 2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5806751" y="5844077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04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椭圆 2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9581826" y="5844077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05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750" y="1079086"/>
            <a:ext cx="3232800" cy="93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329" y="1074426"/>
            <a:ext cx="3234676" cy="936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367" y="3990580"/>
            <a:ext cx="3240000" cy="94532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772" y="3966261"/>
            <a:ext cx="3253903" cy="94821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952" y="3975905"/>
            <a:ext cx="3250008" cy="94220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A70D4CB8-FAF2-4AA8-9E7C-4AE65F0FF5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8570E238-DB13-463F-A6B8-8B1956F7FF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  <a:endCxn id="25" idx="5"/>
          </p:cNvCxnSpPr>
          <p:nvPr/>
        </p:nvCxnSpPr>
        <p:spPr>
          <a:xfrm flipH="1" flipV="1">
            <a:off x="1895338" y="4790022"/>
            <a:ext cx="1328702" cy="4206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  <a:endCxn id="26" idx="4"/>
          </p:cNvCxnSpPr>
          <p:nvPr/>
        </p:nvCxnSpPr>
        <p:spPr>
          <a:xfrm flipH="1" flipV="1">
            <a:off x="3168018" y="3857482"/>
            <a:ext cx="112045" cy="13531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 hidden="1"/>
          <p:cNvSpPr txBox="1"/>
          <p:nvPr/>
        </p:nvSpPr>
        <p:spPr>
          <a:xfrm>
            <a:off x="-474133" y="2404533"/>
            <a:ext cx="330090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e7d195523061f1c0cedebb6e872f539bef8c3f919874e9d7F393EAC58BED21C2FF51B37DC2BB638B8C3BBDAAB512FD384E3D0607F6DC23BA52CABE0245F56B277CB44BFC96A756417CF1E34334CE67DE6FE65B8BD0FF56ADFD1688010C0B939282705ABEDFEA0E24358FE813C5F79CB5775A94475FAA0FB246C09704D7F072347C38601BA34D7DA3</a:t>
            </a:r>
            <a:endParaRPr lang="zh-CN" altLang="en-US" sz="133"/>
          </a:p>
        </p:txBody>
      </p:sp>
      <p:sp>
        <p:nvSpPr>
          <p:cNvPr id="21" name="椭圆 2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562396" y="4490650"/>
            <a:ext cx="1440000" cy="1440000"/>
          </a:xfrm>
          <a:prstGeom prst="ellips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82286" y="4979817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篇幅</a:t>
            </a:r>
            <a:endParaRPr lang="en-US" altLang="zh-CN" sz="24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25" name="椭圆 24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789133" y="3683817"/>
            <a:ext cx="1296000" cy="12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520018" y="2561482"/>
            <a:ext cx="1296000" cy="12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59219" y="4100984"/>
            <a:ext cx="748923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整体</a:t>
            </a:r>
            <a:endParaRPr lang="en-US" altLang="zh-CN" sz="22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93557" y="2806790"/>
            <a:ext cx="7489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单页</a:t>
            </a:r>
            <a:endParaRPr lang="en-US" altLang="zh-CN" sz="22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pPr algn="ctr"/>
            <a:r>
              <a:rPr lang="zh-CN" altLang="en-US" sz="2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段落</a:t>
            </a:r>
            <a:endParaRPr lang="en-US" altLang="zh-CN" sz="22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5390" y="1597172"/>
            <a:ext cx="6881682" cy="4769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</p:pic>
      <p:grpSp>
        <p:nvGrpSpPr>
          <p:cNvPr id="24" name="组合 23"/>
          <p:cNvGrpSpPr/>
          <p:nvPr/>
        </p:nvGrpSpPr>
        <p:grpSpPr>
          <a:xfrm>
            <a:off x="10815142" y="1408334"/>
            <a:ext cx="1225789" cy="874445"/>
            <a:chOff x="10550135" y="3317109"/>
            <a:chExt cx="1225789" cy="874445"/>
          </a:xfrm>
        </p:grpSpPr>
        <p:sp>
          <p:nvSpPr>
            <p:cNvPr id="27" name="椭圆 26"/>
            <p:cNvSpPr/>
            <p:nvPr/>
          </p:nvSpPr>
          <p:spPr>
            <a:xfrm>
              <a:off x="10742360" y="3317109"/>
              <a:ext cx="861430" cy="8744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2509203">
              <a:off x="10550135" y="3578688"/>
              <a:ext cx="12257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DEAF521C-EEE4-466A-910F-0A4EB862F342}"/>
              </a:ext>
            </a:extLst>
          </p:cNvPr>
          <p:cNvGrpSpPr/>
          <p:nvPr/>
        </p:nvGrpSpPr>
        <p:grpSpPr>
          <a:xfrm>
            <a:off x="-91683" y="-18723"/>
            <a:ext cx="5676557" cy="3078155"/>
            <a:chOff x="-91683" y="-18723"/>
            <a:chExt cx="5676557" cy="3078155"/>
          </a:xfrm>
        </p:grpSpPr>
        <p:pic>
          <p:nvPicPr>
            <p:cNvPr id="32" name="图片 3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6C53AB0-D905-4486-A416-105FBB800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33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ACF8722-D867-403C-9999-AF1CEC5A5D79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" name="平行四边形 3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B076A8D0-0ACC-4D64-BA4F-58954C1F8635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4CF4EB7-8D9F-42C6-905C-382C7DB45C74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7" name="平行四边形 3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339FE48-06C0-4D51-8788-C55498F82528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平行四边形 3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660B6E0-84D0-4187-9251-E6C1F9138106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="" xmlns:a16="http://schemas.microsoft.com/office/drawing/2014/main" id="{E0405677-57D9-4847-8BA5-679AAF5FD56E}"/>
                </a:ext>
              </a:extLst>
            </p:cNvPr>
            <p:cNvSpPr/>
            <p:nvPr/>
          </p:nvSpPr>
          <p:spPr>
            <a:xfrm>
              <a:off x="917324" y="255628"/>
              <a:ext cx="4667550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2DCAD66-85A8-462B-9093-2BFFEB670466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平行四边形 4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B65CDF3-68D0-48DC-964F-9EE10D66E1DC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F50BF99-2614-49FD-925D-5C61693FD9FB}"/>
                </a:ext>
              </a:extLst>
            </p:cNvPr>
            <p:cNvSpPr txBox="1">
              <a:spLocks/>
            </p:cNvSpPr>
            <p:nvPr/>
          </p:nvSpPr>
          <p:spPr>
            <a:xfrm>
              <a:off x="1780767" y="324203"/>
              <a:ext cx="3213263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简历外观设计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ACE7E0B6-CBF9-4A56-93CF-8A068DC2B1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="" xmlns:a16="http://schemas.microsoft.com/office/drawing/2014/main" id="{D472C7EF-9767-40F4-87A8-4CCB6CE54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 rot="2123074">
            <a:off x="10837335" y="163406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例子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7119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075" cy="3059432"/>
          </a:xfrm>
          <a:prstGeom prst="rect">
            <a:avLst/>
          </a:prstGeom>
        </p:spPr>
      </p:pic>
      <p:cxnSp>
        <p:nvCxnSpPr>
          <p:cNvPr id="46" name="直接连接符 45"/>
          <p:cNvCxnSpPr>
            <a:cxnSpLocks/>
          </p:cNvCxnSpPr>
          <p:nvPr/>
        </p:nvCxnSpPr>
        <p:spPr>
          <a:xfrm flipV="1">
            <a:off x="7595024" y="4672547"/>
            <a:ext cx="2223638" cy="678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cxnSpLocks/>
          </p:cNvCxnSpPr>
          <p:nvPr/>
        </p:nvCxnSpPr>
        <p:spPr>
          <a:xfrm flipV="1">
            <a:off x="7519505" y="3998159"/>
            <a:ext cx="806734" cy="13531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 flipH="1" flipV="1">
            <a:off x="6338996" y="3545375"/>
            <a:ext cx="1152939" cy="18059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 hidden="1"/>
          <p:cNvSpPr txBox="1"/>
          <p:nvPr/>
        </p:nvSpPr>
        <p:spPr>
          <a:xfrm>
            <a:off x="-474133" y="2404533"/>
            <a:ext cx="330090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e7d195523061f1c0cedebb6e872f539bef8c3f919874e9d7F393EAC58BED21C2FF51B37DC2BB638B8C3BBDAAB512FD384E3D0607F6DC23BA52CABE0245F56B277CB44BFC96A756417CF1E34334CE67DE6FE65B8BD0FF56ADFD1688010C0B939282705ABEDFEA0E24358FE813C5F79CB5775A94475FAA0FB246C09704D7F072347C38601BA34D7DA3</a:t>
            </a:r>
            <a:endParaRPr lang="zh-CN" altLang="en-US" sz="133"/>
          </a:p>
        </p:txBody>
      </p:sp>
      <p:sp>
        <p:nvSpPr>
          <p:cNvPr id="22" name="椭圆 21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6788978" y="4631326"/>
            <a:ext cx="1440000" cy="1440000"/>
          </a:xfrm>
          <a:prstGeom prst="ellips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08868" y="4935826"/>
            <a:ext cx="800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版面</a:t>
            </a:r>
            <a:endParaRPr lang="en-US" altLang="zh-CN" sz="24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设计</a:t>
            </a:r>
            <a:endParaRPr lang="en-US" altLang="zh-CN" sz="24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27" name="椭圆 26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5584874" y="2262494"/>
            <a:ext cx="1296000" cy="12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7909087" y="2702158"/>
            <a:ext cx="1296000" cy="12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9686189" y="3639826"/>
            <a:ext cx="1296000" cy="12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717347" y="2695050"/>
            <a:ext cx="1031052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简洁性</a:t>
            </a:r>
            <a:endParaRPr lang="en-US" altLang="zh-CN" sz="22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041561" y="3116742"/>
            <a:ext cx="1031052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专业性</a:t>
            </a:r>
            <a:endParaRPr lang="en-US" altLang="zh-CN" sz="22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18662" y="4041606"/>
            <a:ext cx="1031052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创新性</a:t>
            </a:r>
            <a:endParaRPr lang="en-US" altLang="zh-CN" sz="22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247175" y="1718459"/>
            <a:ext cx="3344003" cy="4716339"/>
            <a:chOff x="481514" y="1584952"/>
            <a:chExt cx="3400157" cy="487178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92" b="1402"/>
            <a:stretch/>
          </p:blipFill>
          <p:spPr>
            <a:xfrm>
              <a:off x="481514" y="1589649"/>
              <a:ext cx="3400157" cy="4867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3826" y="1584952"/>
              <a:ext cx="603777" cy="803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</p:pic>
      </p:grpSp>
      <p:grpSp>
        <p:nvGrpSpPr>
          <p:cNvPr id="30" name="组合 29"/>
          <p:cNvGrpSpPr/>
          <p:nvPr/>
        </p:nvGrpSpPr>
        <p:grpSpPr>
          <a:xfrm>
            <a:off x="705174" y="1493107"/>
            <a:ext cx="1225789" cy="874445"/>
            <a:chOff x="10550135" y="3317109"/>
            <a:chExt cx="1225789" cy="874445"/>
          </a:xfrm>
        </p:grpSpPr>
        <p:sp>
          <p:nvSpPr>
            <p:cNvPr id="31" name="椭圆 30"/>
            <p:cNvSpPr/>
            <p:nvPr/>
          </p:nvSpPr>
          <p:spPr>
            <a:xfrm>
              <a:off x="10742360" y="3317109"/>
              <a:ext cx="861430" cy="8744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19225633">
              <a:off x="10550135" y="3578688"/>
              <a:ext cx="12257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7B46B650-6FFC-43A6-A6F3-2C80DBCA4090}"/>
              </a:ext>
            </a:extLst>
          </p:cNvPr>
          <p:cNvGrpSpPr/>
          <p:nvPr/>
        </p:nvGrpSpPr>
        <p:grpSpPr>
          <a:xfrm>
            <a:off x="-91683" y="-18723"/>
            <a:ext cx="5676557" cy="1996313"/>
            <a:chOff x="-91683" y="-18723"/>
            <a:chExt cx="5676557" cy="1996313"/>
          </a:xfrm>
        </p:grpSpPr>
        <p:sp>
          <p:nvSpPr>
            <p:cNvPr id="43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5A9EF6A-8D62-49AE-AEB4-0E6843B16160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平行四边形 4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42A7AB2-F26F-47CA-8E4E-56D559D2CF20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7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989B8ED-D2DC-42D3-9236-7ADD7D02740B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8" name="平行四边形 4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8EBE17E-DB25-46C9-8A3B-4FEF1203A411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平行四边形 4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6A8128E-7071-4B8B-88BF-4AA24CC1A742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="" xmlns:a16="http://schemas.microsoft.com/office/drawing/2014/main" id="{B7B78AE8-2D71-4628-AA20-29AF061363F9}"/>
                </a:ext>
              </a:extLst>
            </p:cNvPr>
            <p:cNvSpPr/>
            <p:nvPr/>
          </p:nvSpPr>
          <p:spPr>
            <a:xfrm>
              <a:off x="917324" y="255628"/>
              <a:ext cx="4667550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平行四边形 5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E241DDD-B802-4547-A163-7BB8A57AE596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6" name="平行四边形 5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665DE9C9-0E35-48E3-BDDC-A06EC97A91E8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300A7949-5B86-442E-916E-E753C881B1DD}"/>
                </a:ext>
              </a:extLst>
            </p:cNvPr>
            <p:cNvSpPr txBox="1">
              <a:spLocks/>
            </p:cNvSpPr>
            <p:nvPr/>
          </p:nvSpPr>
          <p:spPr>
            <a:xfrm>
              <a:off x="1780767" y="324203"/>
              <a:ext cx="3213263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简历外观设计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="" xmlns:a16="http://schemas.microsoft.com/office/drawing/2014/main" id="{89738CF2-DCA2-4AA0-B15B-2844B7C146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BCA273F3-292E-4FB8-88EF-91A5A800A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 rot="19365473">
            <a:off x="731367" y="17378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例子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5287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 hidden="1"/>
          <p:cNvSpPr txBox="1"/>
          <p:nvPr/>
        </p:nvSpPr>
        <p:spPr>
          <a:xfrm>
            <a:off x="-474133" y="2404533"/>
            <a:ext cx="330090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e7d195523061f1c0cedebb6e872f539bef8c3f919874e9d7F393EAC58BED21C2FF51B37DC2BB638B8C3BBDAAB512FD384E3D0607F6DC23BA52CABE0245F56B277CB44BFC96A756417CF1E34334CE67DE6FE65B8BD0FF56ADFD1688010C0B939282705ABEDFEA0E24358FE813C5F79CB5775A94475FAA0FB246C09704D7F072347C38601BA34D7DA3</a:t>
            </a:r>
            <a:endParaRPr lang="zh-CN" altLang="en-US" sz="133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5265" y="2129142"/>
            <a:ext cx="2741605" cy="4032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6B0B7758-A326-4341-95E8-93C819654A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47" y="2109607"/>
            <a:ext cx="2856671" cy="4032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97699DC6-2D91-4FF6-9B29-FDF4889AB9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9295" y="2109607"/>
            <a:ext cx="2831634" cy="403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</p:pic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2D766386-A3EB-4421-95FD-6B2FB0DD63FB}"/>
              </a:ext>
            </a:extLst>
          </p:cNvPr>
          <p:cNvGrpSpPr/>
          <p:nvPr/>
        </p:nvGrpSpPr>
        <p:grpSpPr>
          <a:xfrm>
            <a:off x="-91683" y="-18723"/>
            <a:ext cx="5676557" cy="3078155"/>
            <a:chOff x="-91683" y="-18723"/>
            <a:chExt cx="5676557" cy="3078155"/>
          </a:xfrm>
        </p:grpSpPr>
        <p:pic>
          <p:nvPicPr>
            <p:cNvPr id="22" name="图片 2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189FAE3-1B9D-42B0-9B5B-9888BFAE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23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5D2F213-1C3A-4FA8-8603-09EA606D1FAA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平行四边形 2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A816497-1AB9-4C1C-B60A-07CA29651B49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FAB04D5-20ED-48DA-8E9F-C7DF03A343BB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6" name="平行四边形 2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4777CA4-A2F5-4767-813A-22946EE1238D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7" name="平行四边形 2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E59F5A5F-E128-41AB-9C23-841EB48C321E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="" xmlns:a16="http://schemas.microsoft.com/office/drawing/2014/main" id="{67DC91A8-87F0-40A4-8063-B48122976135}"/>
                </a:ext>
              </a:extLst>
            </p:cNvPr>
            <p:cNvSpPr/>
            <p:nvPr/>
          </p:nvSpPr>
          <p:spPr>
            <a:xfrm>
              <a:off x="917324" y="255628"/>
              <a:ext cx="4667550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EFFCE28-031D-4656-8EF0-EDF6EBEA05D7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平行四边形 2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1EB8EEF-51FB-4286-9624-7F3BCD7C316D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B6C2E3E1-6278-45B5-934D-E7C58553E44F}"/>
                </a:ext>
              </a:extLst>
            </p:cNvPr>
            <p:cNvSpPr txBox="1">
              <a:spLocks/>
            </p:cNvSpPr>
            <p:nvPr/>
          </p:nvSpPr>
          <p:spPr>
            <a:xfrm>
              <a:off x="1780767" y="324203"/>
              <a:ext cx="3213263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简历外观设计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23281D06-4FCE-4B85-AEAB-C82E799866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8CD7454B-47A4-4450-B648-073EAA7233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0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319673" y="1063324"/>
            <a:ext cx="3251200" cy="2167466"/>
            <a:chOff x="4471558" y="712367"/>
            <a:chExt cx="3251200" cy="2167466"/>
          </a:xfrm>
        </p:grpSpPr>
        <p:sp>
          <p:nvSpPr>
            <p:cNvPr id="10" name="圆角矩形 9"/>
            <p:cNvSpPr/>
            <p:nvPr/>
          </p:nvSpPr>
          <p:spPr>
            <a:xfrm>
              <a:off x="4471558" y="71236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234226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简历外观设计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1" name="组合 4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93235" y="3975905"/>
            <a:ext cx="3251200" cy="2167466"/>
            <a:chOff x="8233570" y="708794"/>
            <a:chExt cx="3251200" cy="2167466"/>
          </a:xfrm>
        </p:grpSpPr>
        <p:sp>
          <p:nvSpPr>
            <p:cNvPr id="15" name="圆角矩形 14"/>
            <p:cNvSpPr/>
            <p:nvPr/>
          </p:nvSpPr>
          <p:spPr>
            <a:xfrm>
              <a:off x="8233570" y="708794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843507" y="1931895"/>
              <a:ext cx="203132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5486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简历结构搭建</a:t>
              </a:r>
              <a:endParaRPr lang="en-US" altLang="zh-CN" sz="2400" b="1" dirty="0">
                <a:ln w="0"/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2" name="组合 41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4470400" y="3965331"/>
            <a:ext cx="3251200" cy="2167466"/>
            <a:chOff x="696483" y="3690697"/>
            <a:chExt cx="3251200" cy="2167466"/>
          </a:xfrm>
        </p:grpSpPr>
        <p:sp>
          <p:nvSpPr>
            <p:cNvPr id="20" name="圆角矩形 19"/>
            <p:cNvSpPr/>
            <p:nvPr/>
          </p:nvSpPr>
          <p:spPr>
            <a:xfrm>
              <a:off x="696483" y="369069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459149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简历内容锻造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3" name="组合 4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8245475" y="3964669"/>
            <a:ext cx="3251200" cy="2167466"/>
            <a:chOff x="4471558" y="3690035"/>
            <a:chExt cx="3251200" cy="2167466"/>
          </a:xfrm>
        </p:grpSpPr>
        <p:sp>
          <p:nvSpPr>
            <p:cNvPr id="25" name="圆角矩形 24"/>
            <p:cNvSpPr/>
            <p:nvPr/>
          </p:nvSpPr>
          <p:spPr>
            <a:xfrm>
              <a:off x="4471558" y="369003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234226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简历表达技巧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39" name="组合 38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2544598" y="1063852"/>
            <a:ext cx="3251200" cy="2167466"/>
            <a:chOff x="696483" y="712895"/>
            <a:chExt cx="3251200" cy="2167466"/>
          </a:xfrm>
        </p:grpSpPr>
        <p:sp>
          <p:nvSpPr>
            <p:cNvPr id="3" name="圆角矩形 2"/>
            <p:cNvSpPr/>
            <p:nvPr/>
          </p:nvSpPr>
          <p:spPr>
            <a:xfrm>
              <a:off x="696483" y="71289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466263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招聘启事解读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sp>
        <p:nvSpPr>
          <p:cNvPr id="7" name="圆角矩形 6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/>
          <p:nvPr/>
        </p:nvSpPr>
        <p:spPr>
          <a:xfrm>
            <a:off x="771525" y="1460500"/>
            <a:ext cx="3251200" cy="2167466"/>
          </a:xfrm>
          <a:prstGeom prst="roundRect">
            <a:avLst>
              <a:gd name="adj" fmla="val 1290"/>
            </a:avLst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3880949" y="2942069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椭圆 1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7656024" y="2942069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椭圆 1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029586" y="5858223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椭圆 2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5806751" y="5844077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04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椭圆 2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9581826" y="5844077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05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750" y="1079086"/>
            <a:ext cx="3232800" cy="93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329" y="1074426"/>
            <a:ext cx="3234676" cy="936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367" y="3990580"/>
            <a:ext cx="3240000" cy="94532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772" y="3966261"/>
            <a:ext cx="3253903" cy="94821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952" y="3975905"/>
            <a:ext cx="3250008" cy="94220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A70D4CB8-FAF2-4AA8-9E7C-4AE65F0FF5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C08F9CEB-FB29-45BF-B8A5-E56669511D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4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 hidden="1"/>
          <p:cNvSpPr txBox="1"/>
          <p:nvPr/>
        </p:nvSpPr>
        <p:spPr>
          <a:xfrm>
            <a:off x="-474133" y="2404533"/>
            <a:ext cx="330090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e7d195523061f1c0cedebb6e872f539bef8c3f919874e9d7F393EAC58BED21C2FF51B37DC2BB638B8C3BBDAAB512FD384E3D0607F6DC23BA52CABE0245F56B277CB44BFC96A756417CF1E34334CE67DE6FE65B8BD0FF56ADFD1688010C0B939282705ABEDFEA0E24358FE813C5F79CB5775A94475FAA0FB246C09704D7F072347C38601BA34D7DA3</a:t>
            </a:r>
            <a:endParaRPr lang="zh-CN" altLang="en-US" sz="133"/>
          </a:p>
        </p:txBody>
      </p:sp>
      <p:grpSp>
        <p:nvGrpSpPr>
          <p:cNvPr id="4" name="组合 3"/>
          <p:cNvGrpSpPr/>
          <p:nvPr/>
        </p:nvGrpSpPr>
        <p:grpSpPr>
          <a:xfrm>
            <a:off x="-91683" y="-18723"/>
            <a:ext cx="5676557" cy="3078155"/>
            <a:chOff x="-91683" y="-18723"/>
            <a:chExt cx="5676557" cy="3078155"/>
          </a:xfrm>
        </p:grpSpPr>
        <p:pic>
          <p:nvPicPr>
            <p:cNvPr id="52" name="图片 5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5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平行四边形 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平行四边形 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平行四边形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917324" y="255628"/>
              <a:ext cx="4667550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平行四边形 5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 txBox="1">
              <a:spLocks/>
            </p:cNvSpPr>
            <p:nvPr/>
          </p:nvSpPr>
          <p:spPr>
            <a:xfrm>
              <a:off x="1780767" y="324203"/>
              <a:ext cx="3213263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简历结构搭建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345C7745-F5B0-4E91-ADB7-0764AC1061D8}"/>
              </a:ext>
            </a:extLst>
          </p:cNvPr>
          <p:cNvGrpSpPr/>
          <p:nvPr/>
        </p:nvGrpSpPr>
        <p:grpSpPr>
          <a:xfrm>
            <a:off x="6234676" y="1363372"/>
            <a:ext cx="5040000" cy="5040000"/>
            <a:chOff x="6237521" y="903503"/>
            <a:chExt cx="5355963" cy="5564573"/>
          </a:xfrm>
        </p:grpSpPr>
        <p:sp>
          <p:nvSpPr>
            <p:cNvPr id="14" name="Freeform 1867"/>
            <p:cNvSpPr>
              <a:spLocks/>
            </p:cNvSpPr>
            <p:nvPr/>
          </p:nvSpPr>
          <p:spPr bwMode="auto">
            <a:xfrm>
              <a:off x="7873283" y="2512776"/>
              <a:ext cx="2082783" cy="2331127"/>
            </a:xfrm>
            <a:custGeom>
              <a:avLst/>
              <a:gdLst>
                <a:gd name="T0" fmla="*/ 154 w 159"/>
                <a:gd name="T1" fmla="*/ 124 h 178"/>
                <a:gd name="T2" fmla="*/ 150 w 159"/>
                <a:gd name="T3" fmla="*/ 123 h 178"/>
                <a:gd name="T4" fmla="*/ 150 w 159"/>
                <a:gd name="T5" fmla="*/ 123 h 178"/>
                <a:gd name="T6" fmla="*/ 141 w 159"/>
                <a:gd name="T7" fmla="*/ 122 h 178"/>
                <a:gd name="T8" fmla="*/ 159 w 159"/>
                <a:gd name="T9" fmla="*/ 90 h 178"/>
                <a:gd name="T10" fmla="*/ 140 w 159"/>
                <a:gd name="T11" fmla="*/ 56 h 178"/>
                <a:gd name="T12" fmla="*/ 150 w 159"/>
                <a:gd name="T13" fmla="*/ 55 h 178"/>
                <a:gd name="T14" fmla="*/ 150 w 159"/>
                <a:gd name="T15" fmla="*/ 55 h 178"/>
                <a:gd name="T16" fmla="*/ 154 w 159"/>
                <a:gd name="T17" fmla="*/ 54 h 178"/>
                <a:gd name="T18" fmla="*/ 157 w 159"/>
                <a:gd name="T19" fmla="*/ 44 h 178"/>
                <a:gd name="T20" fmla="*/ 147 w 159"/>
                <a:gd name="T21" fmla="*/ 42 h 178"/>
                <a:gd name="T22" fmla="*/ 144 w 159"/>
                <a:gd name="T23" fmla="*/ 45 h 178"/>
                <a:gd name="T24" fmla="*/ 144 w 159"/>
                <a:gd name="T25" fmla="*/ 45 h 178"/>
                <a:gd name="T26" fmla="*/ 138 w 159"/>
                <a:gd name="T27" fmla="*/ 53 h 178"/>
                <a:gd name="T28" fmla="*/ 119 w 159"/>
                <a:gd name="T29" fmla="*/ 20 h 178"/>
                <a:gd name="T30" fmla="*/ 81 w 159"/>
                <a:gd name="T31" fmla="*/ 20 h 178"/>
                <a:gd name="T32" fmla="*/ 85 w 159"/>
                <a:gd name="T33" fmla="*/ 11 h 178"/>
                <a:gd name="T34" fmla="*/ 85 w 159"/>
                <a:gd name="T35" fmla="*/ 11 h 178"/>
                <a:gd name="T36" fmla="*/ 86 w 159"/>
                <a:gd name="T37" fmla="*/ 7 h 178"/>
                <a:gd name="T38" fmla="*/ 79 w 159"/>
                <a:gd name="T39" fmla="*/ 0 h 178"/>
                <a:gd name="T40" fmla="*/ 72 w 159"/>
                <a:gd name="T41" fmla="*/ 7 h 178"/>
                <a:gd name="T42" fmla="*/ 74 w 159"/>
                <a:gd name="T43" fmla="*/ 11 h 178"/>
                <a:gd name="T44" fmla="*/ 74 w 159"/>
                <a:gd name="T45" fmla="*/ 11 h 178"/>
                <a:gd name="T46" fmla="*/ 77 w 159"/>
                <a:gd name="T47" fmla="*/ 20 h 178"/>
                <a:gd name="T48" fmla="*/ 40 w 159"/>
                <a:gd name="T49" fmla="*/ 20 h 178"/>
                <a:gd name="T50" fmla="*/ 21 w 159"/>
                <a:gd name="T51" fmla="*/ 53 h 178"/>
                <a:gd name="T52" fmla="*/ 14 w 159"/>
                <a:gd name="T53" fmla="*/ 45 h 178"/>
                <a:gd name="T54" fmla="*/ 14 w 159"/>
                <a:gd name="T55" fmla="*/ 45 h 178"/>
                <a:gd name="T56" fmla="*/ 12 w 159"/>
                <a:gd name="T57" fmla="*/ 42 h 178"/>
                <a:gd name="T58" fmla="*/ 2 w 159"/>
                <a:gd name="T59" fmla="*/ 44 h 178"/>
                <a:gd name="T60" fmla="*/ 5 w 159"/>
                <a:gd name="T61" fmla="*/ 54 h 178"/>
                <a:gd name="T62" fmla="*/ 9 w 159"/>
                <a:gd name="T63" fmla="*/ 55 h 178"/>
                <a:gd name="T64" fmla="*/ 9 w 159"/>
                <a:gd name="T65" fmla="*/ 55 h 178"/>
                <a:gd name="T66" fmla="*/ 19 w 159"/>
                <a:gd name="T67" fmla="*/ 56 h 178"/>
                <a:gd name="T68" fmla="*/ 0 w 159"/>
                <a:gd name="T69" fmla="*/ 90 h 178"/>
                <a:gd name="T70" fmla="*/ 18 w 159"/>
                <a:gd name="T71" fmla="*/ 122 h 178"/>
                <a:gd name="T72" fmla="*/ 9 w 159"/>
                <a:gd name="T73" fmla="*/ 123 h 178"/>
                <a:gd name="T74" fmla="*/ 9 w 159"/>
                <a:gd name="T75" fmla="*/ 123 h 178"/>
                <a:gd name="T76" fmla="*/ 5 w 159"/>
                <a:gd name="T77" fmla="*/ 124 h 178"/>
                <a:gd name="T78" fmla="*/ 2 w 159"/>
                <a:gd name="T79" fmla="*/ 134 h 178"/>
                <a:gd name="T80" fmla="*/ 12 w 159"/>
                <a:gd name="T81" fmla="*/ 136 h 178"/>
                <a:gd name="T82" fmla="*/ 14 w 159"/>
                <a:gd name="T83" fmla="*/ 133 h 178"/>
                <a:gd name="T84" fmla="*/ 14 w 159"/>
                <a:gd name="T85" fmla="*/ 133 h 178"/>
                <a:gd name="T86" fmla="*/ 20 w 159"/>
                <a:gd name="T87" fmla="*/ 125 h 178"/>
                <a:gd name="T88" fmla="*/ 40 w 159"/>
                <a:gd name="T89" fmla="*/ 159 h 178"/>
                <a:gd name="T90" fmla="*/ 77 w 159"/>
                <a:gd name="T91" fmla="*/ 159 h 178"/>
                <a:gd name="T92" fmla="*/ 74 w 159"/>
                <a:gd name="T93" fmla="*/ 167 h 178"/>
                <a:gd name="T94" fmla="*/ 74 w 159"/>
                <a:gd name="T95" fmla="*/ 167 h 178"/>
                <a:gd name="T96" fmla="*/ 72 w 159"/>
                <a:gd name="T97" fmla="*/ 171 h 178"/>
                <a:gd name="T98" fmla="*/ 79 w 159"/>
                <a:gd name="T99" fmla="*/ 178 h 178"/>
                <a:gd name="T100" fmla="*/ 86 w 159"/>
                <a:gd name="T101" fmla="*/ 171 h 178"/>
                <a:gd name="T102" fmla="*/ 85 w 159"/>
                <a:gd name="T103" fmla="*/ 167 h 178"/>
                <a:gd name="T104" fmla="*/ 85 w 159"/>
                <a:gd name="T105" fmla="*/ 167 h 178"/>
                <a:gd name="T106" fmla="*/ 81 w 159"/>
                <a:gd name="T107" fmla="*/ 159 h 178"/>
                <a:gd name="T108" fmla="*/ 119 w 159"/>
                <a:gd name="T109" fmla="*/ 159 h 178"/>
                <a:gd name="T110" fmla="*/ 139 w 159"/>
                <a:gd name="T111" fmla="*/ 126 h 178"/>
                <a:gd name="T112" fmla="*/ 144 w 159"/>
                <a:gd name="T113" fmla="*/ 133 h 178"/>
                <a:gd name="T114" fmla="*/ 144 w 159"/>
                <a:gd name="T115" fmla="*/ 133 h 178"/>
                <a:gd name="T116" fmla="*/ 147 w 159"/>
                <a:gd name="T117" fmla="*/ 136 h 178"/>
                <a:gd name="T118" fmla="*/ 157 w 159"/>
                <a:gd name="T119" fmla="*/ 134 h 178"/>
                <a:gd name="T120" fmla="*/ 154 w 159"/>
                <a:gd name="T121" fmla="*/ 12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9" h="178">
                  <a:moveTo>
                    <a:pt x="154" y="124"/>
                  </a:moveTo>
                  <a:cubicBezTo>
                    <a:pt x="153" y="123"/>
                    <a:pt x="151" y="123"/>
                    <a:pt x="150" y="123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6" y="124"/>
                    <a:pt x="143" y="123"/>
                    <a:pt x="141" y="122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43" y="55"/>
                    <a:pt x="146" y="54"/>
                    <a:pt x="150" y="55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51" y="55"/>
                    <a:pt x="153" y="55"/>
                    <a:pt x="154" y="54"/>
                  </a:cubicBezTo>
                  <a:cubicBezTo>
                    <a:pt x="157" y="52"/>
                    <a:pt x="159" y="48"/>
                    <a:pt x="157" y="44"/>
                  </a:cubicBezTo>
                  <a:cubicBezTo>
                    <a:pt x="155" y="41"/>
                    <a:pt x="150" y="40"/>
                    <a:pt x="147" y="42"/>
                  </a:cubicBezTo>
                  <a:cubicBezTo>
                    <a:pt x="146" y="43"/>
                    <a:pt x="145" y="44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9"/>
                    <a:pt x="141" y="51"/>
                    <a:pt x="138" y="53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17"/>
                    <a:pt x="83" y="14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6" y="10"/>
                    <a:pt x="86" y="8"/>
                    <a:pt x="86" y="7"/>
                  </a:cubicBezTo>
                  <a:cubicBezTo>
                    <a:pt x="86" y="3"/>
                    <a:pt x="83" y="0"/>
                    <a:pt x="79" y="0"/>
                  </a:cubicBezTo>
                  <a:cubicBezTo>
                    <a:pt x="76" y="0"/>
                    <a:pt x="72" y="3"/>
                    <a:pt x="72" y="7"/>
                  </a:cubicBezTo>
                  <a:cubicBezTo>
                    <a:pt x="72" y="8"/>
                    <a:pt x="73" y="10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6" y="14"/>
                    <a:pt x="77" y="17"/>
                    <a:pt x="77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1"/>
                    <a:pt x="16" y="49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4"/>
                    <a:pt x="13" y="43"/>
                    <a:pt x="12" y="42"/>
                  </a:cubicBezTo>
                  <a:cubicBezTo>
                    <a:pt x="8" y="40"/>
                    <a:pt x="4" y="41"/>
                    <a:pt x="2" y="44"/>
                  </a:cubicBezTo>
                  <a:cubicBezTo>
                    <a:pt x="0" y="48"/>
                    <a:pt x="1" y="52"/>
                    <a:pt x="5" y="54"/>
                  </a:cubicBezTo>
                  <a:cubicBezTo>
                    <a:pt x="6" y="55"/>
                    <a:pt x="7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3" y="54"/>
                    <a:pt x="16" y="55"/>
                    <a:pt x="19" y="5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6" y="123"/>
                    <a:pt x="13" y="124"/>
                    <a:pt x="9" y="123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7" y="123"/>
                    <a:pt x="6" y="123"/>
                    <a:pt x="5" y="124"/>
                  </a:cubicBezTo>
                  <a:cubicBezTo>
                    <a:pt x="1" y="126"/>
                    <a:pt x="0" y="130"/>
                    <a:pt x="2" y="134"/>
                  </a:cubicBezTo>
                  <a:cubicBezTo>
                    <a:pt x="4" y="137"/>
                    <a:pt x="8" y="138"/>
                    <a:pt x="12" y="136"/>
                  </a:cubicBezTo>
                  <a:cubicBezTo>
                    <a:pt x="13" y="135"/>
                    <a:pt x="14" y="134"/>
                    <a:pt x="14" y="133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6" y="129"/>
                    <a:pt x="18" y="127"/>
                    <a:pt x="20" y="125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77" y="159"/>
                    <a:pt x="77" y="159"/>
                    <a:pt x="77" y="159"/>
                  </a:cubicBezTo>
                  <a:cubicBezTo>
                    <a:pt x="77" y="162"/>
                    <a:pt x="76" y="164"/>
                    <a:pt x="74" y="167"/>
                  </a:cubicBezTo>
                  <a:cubicBezTo>
                    <a:pt x="74" y="167"/>
                    <a:pt x="74" y="167"/>
                    <a:pt x="74" y="167"/>
                  </a:cubicBezTo>
                  <a:cubicBezTo>
                    <a:pt x="73" y="168"/>
                    <a:pt x="72" y="170"/>
                    <a:pt x="72" y="171"/>
                  </a:cubicBezTo>
                  <a:cubicBezTo>
                    <a:pt x="72" y="175"/>
                    <a:pt x="75" y="178"/>
                    <a:pt x="79" y="178"/>
                  </a:cubicBezTo>
                  <a:cubicBezTo>
                    <a:pt x="83" y="178"/>
                    <a:pt x="86" y="175"/>
                    <a:pt x="86" y="171"/>
                  </a:cubicBezTo>
                  <a:cubicBezTo>
                    <a:pt x="86" y="170"/>
                    <a:pt x="86" y="168"/>
                    <a:pt x="85" y="167"/>
                  </a:cubicBezTo>
                  <a:cubicBezTo>
                    <a:pt x="85" y="167"/>
                    <a:pt x="85" y="167"/>
                    <a:pt x="85" y="167"/>
                  </a:cubicBezTo>
                  <a:cubicBezTo>
                    <a:pt x="83" y="164"/>
                    <a:pt x="82" y="162"/>
                    <a:pt x="81" y="159"/>
                  </a:cubicBezTo>
                  <a:cubicBezTo>
                    <a:pt x="119" y="159"/>
                    <a:pt x="119" y="159"/>
                    <a:pt x="119" y="159"/>
                  </a:cubicBezTo>
                  <a:cubicBezTo>
                    <a:pt x="139" y="126"/>
                    <a:pt x="139" y="126"/>
                    <a:pt x="139" y="126"/>
                  </a:cubicBezTo>
                  <a:cubicBezTo>
                    <a:pt x="141" y="127"/>
                    <a:pt x="143" y="130"/>
                    <a:pt x="144" y="133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45" y="134"/>
                    <a:pt x="146" y="135"/>
                    <a:pt x="147" y="136"/>
                  </a:cubicBezTo>
                  <a:cubicBezTo>
                    <a:pt x="150" y="138"/>
                    <a:pt x="155" y="137"/>
                    <a:pt x="157" y="134"/>
                  </a:cubicBezTo>
                  <a:cubicBezTo>
                    <a:pt x="159" y="130"/>
                    <a:pt x="157" y="126"/>
                    <a:pt x="154" y="124"/>
                  </a:cubicBezTo>
                  <a:close/>
                </a:path>
              </a:pathLst>
            </a:custGeom>
            <a:solidFill>
              <a:srgbClr val="5486A5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877"/>
            <p:cNvSpPr>
              <a:spLocks/>
            </p:cNvSpPr>
            <p:nvPr/>
          </p:nvSpPr>
          <p:spPr bwMode="auto">
            <a:xfrm>
              <a:off x="6237521" y="1845557"/>
              <a:ext cx="2107617" cy="1819538"/>
            </a:xfrm>
            <a:custGeom>
              <a:avLst/>
              <a:gdLst>
                <a:gd name="T0" fmla="*/ 141 w 161"/>
                <a:gd name="T1" fmla="*/ 37 h 139"/>
                <a:gd name="T2" fmla="*/ 152 w 161"/>
                <a:gd name="T3" fmla="*/ 36 h 139"/>
                <a:gd name="T4" fmla="*/ 152 w 161"/>
                <a:gd name="T5" fmla="*/ 36 h 139"/>
                <a:gd name="T6" fmla="*/ 156 w 161"/>
                <a:gd name="T7" fmla="*/ 35 h 139"/>
                <a:gd name="T8" fmla="*/ 159 w 161"/>
                <a:gd name="T9" fmla="*/ 25 h 139"/>
                <a:gd name="T10" fmla="*/ 149 w 161"/>
                <a:gd name="T11" fmla="*/ 23 h 139"/>
                <a:gd name="T12" fmla="*/ 146 w 161"/>
                <a:gd name="T13" fmla="*/ 26 h 139"/>
                <a:gd name="T14" fmla="*/ 146 w 161"/>
                <a:gd name="T15" fmla="*/ 26 h 139"/>
                <a:gd name="T16" fmla="*/ 139 w 161"/>
                <a:gd name="T17" fmla="*/ 34 h 139"/>
                <a:gd name="T18" fmla="*/ 120 w 161"/>
                <a:gd name="T19" fmla="*/ 0 h 139"/>
                <a:gd name="T20" fmla="*/ 40 w 161"/>
                <a:gd name="T21" fmla="*/ 0 h 139"/>
                <a:gd name="T22" fmla="*/ 0 w 161"/>
                <a:gd name="T23" fmla="*/ 70 h 139"/>
                <a:gd name="T24" fmla="*/ 40 w 161"/>
                <a:gd name="T25" fmla="*/ 139 h 139"/>
                <a:gd name="T26" fmla="*/ 76 w 161"/>
                <a:gd name="T27" fmla="*/ 139 h 139"/>
                <a:gd name="T28" fmla="*/ 74 w 161"/>
                <a:gd name="T29" fmla="*/ 135 h 139"/>
                <a:gd name="T30" fmla="*/ 73 w 161"/>
                <a:gd name="T31" fmla="*/ 133 h 139"/>
                <a:gd name="T32" fmla="*/ 72 w 161"/>
                <a:gd name="T33" fmla="*/ 132 h 139"/>
                <a:gd name="T34" fmla="*/ 72 w 161"/>
                <a:gd name="T35" fmla="*/ 129 h 139"/>
                <a:gd name="T36" fmla="*/ 81 w 161"/>
                <a:gd name="T37" fmla="*/ 120 h 139"/>
                <a:gd name="T38" fmla="*/ 90 w 161"/>
                <a:gd name="T39" fmla="*/ 129 h 139"/>
                <a:gd name="T40" fmla="*/ 90 w 161"/>
                <a:gd name="T41" fmla="*/ 132 h 139"/>
                <a:gd name="T42" fmla="*/ 89 w 161"/>
                <a:gd name="T43" fmla="*/ 133 h 139"/>
                <a:gd name="T44" fmla="*/ 88 w 161"/>
                <a:gd name="T45" fmla="*/ 135 h 139"/>
                <a:gd name="T46" fmla="*/ 86 w 161"/>
                <a:gd name="T47" fmla="*/ 139 h 139"/>
                <a:gd name="T48" fmla="*/ 120 w 161"/>
                <a:gd name="T49" fmla="*/ 139 h 139"/>
                <a:gd name="T50" fmla="*/ 138 w 161"/>
                <a:gd name="T51" fmla="*/ 108 h 139"/>
                <a:gd name="T52" fmla="*/ 137 w 161"/>
                <a:gd name="T53" fmla="*/ 108 h 139"/>
                <a:gd name="T54" fmla="*/ 134 w 161"/>
                <a:gd name="T55" fmla="*/ 108 h 139"/>
                <a:gd name="T56" fmla="*/ 132 w 161"/>
                <a:gd name="T57" fmla="*/ 108 h 139"/>
                <a:gd name="T58" fmla="*/ 131 w 161"/>
                <a:gd name="T59" fmla="*/ 107 h 139"/>
                <a:gd name="T60" fmla="*/ 129 w 161"/>
                <a:gd name="T61" fmla="*/ 107 h 139"/>
                <a:gd name="T62" fmla="*/ 125 w 161"/>
                <a:gd name="T63" fmla="*/ 94 h 139"/>
                <a:gd name="T64" fmla="*/ 133 w 161"/>
                <a:gd name="T65" fmla="*/ 90 h 139"/>
                <a:gd name="T66" fmla="*/ 138 w 161"/>
                <a:gd name="T67" fmla="*/ 91 h 139"/>
                <a:gd name="T68" fmla="*/ 139 w 161"/>
                <a:gd name="T69" fmla="*/ 92 h 139"/>
                <a:gd name="T70" fmla="*/ 140 w 161"/>
                <a:gd name="T71" fmla="*/ 93 h 139"/>
                <a:gd name="T72" fmla="*/ 141 w 161"/>
                <a:gd name="T73" fmla="*/ 95 h 139"/>
                <a:gd name="T74" fmla="*/ 143 w 161"/>
                <a:gd name="T75" fmla="*/ 99 h 139"/>
                <a:gd name="T76" fmla="*/ 160 w 161"/>
                <a:gd name="T77" fmla="*/ 70 h 139"/>
                <a:gd name="T78" fmla="*/ 141 w 161"/>
                <a:gd name="T79" fmla="*/ 3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1" h="139">
                  <a:moveTo>
                    <a:pt x="141" y="37"/>
                  </a:moveTo>
                  <a:cubicBezTo>
                    <a:pt x="144" y="36"/>
                    <a:pt x="147" y="35"/>
                    <a:pt x="152" y="36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3" y="36"/>
                    <a:pt x="155" y="35"/>
                    <a:pt x="156" y="35"/>
                  </a:cubicBezTo>
                  <a:cubicBezTo>
                    <a:pt x="159" y="33"/>
                    <a:pt x="161" y="28"/>
                    <a:pt x="159" y="25"/>
                  </a:cubicBezTo>
                  <a:cubicBezTo>
                    <a:pt x="157" y="22"/>
                    <a:pt x="152" y="21"/>
                    <a:pt x="149" y="23"/>
                  </a:cubicBezTo>
                  <a:cubicBezTo>
                    <a:pt x="148" y="23"/>
                    <a:pt x="147" y="24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4" y="30"/>
                    <a:pt x="142" y="32"/>
                    <a:pt x="139" y="34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38"/>
                    <a:pt x="75" y="136"/>
                    <a:pt x="74" y="135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2" y="132"/>
                    <a:pt x="72" y="132"/>
                    <a:pt x="72" y="132"/>
                  </a:cubicBezTo>
                  <a:cubicBezTo>
                    <a:pt x="72" y="131"/>
                    <a:pt x="72" y="130"/>
                    <a:pt x="72" y="129"/>
                  </a:cubicBezTo>
                  <a:cubicBezTo>
                    <a:pt x="72" y="124"/>
                    <a:pt x="76" y="120"/>
                    <a:pt x="81" y="120"/>
                  </a:cubicBezTo>
                  <a:cubicBezTo>
                    <a:pt x="86" y="120"/>
                    <a:pt x="90" y="124"/>
                    <a:pt x="90" y="129"/>
                  </a:cubicBezTo>
                  <a:cubicBezTo>
                    <a:pt x="90" y="130"/>
                    <a:pt x="90" y="131"/>
                    <a:pt x="90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7" y="136"/>
                    <a:pt x="86" y="138"/>
                    <a:pt x="86" y="139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8"/>
                    <a:pt x="137" y="108"/>
                    <a:pt x="137" y="108"/>
                  </a:cubicBezTo>
                  <a:cubicBezTo>
                    <a:pt x="136" y="108"/>
                    <a:pt x="135" y="108"/>
                    <a:pt x="134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0" y="107"/>
                    <a:pt x="129" y="107"/>
                    <a:pt x="129" y="107"/>
                  </a:cubicBezTo>
                  <a:cubicBezTo>
                    <a:pt x="124" y="104"/>
                    <a:pt x="123" y="99"/>
                    <a:pt x="125" y="94"/>
                  </a:cubicBezTo>
                  <a:cubicBezTo>
                    <a:pt x="127" y="92"/>
                    <a:pt x="130" y="90"/>
                    <a:pt x="133" y="90"/>
                  </a:cubicBezTo>
                  <a:cubicBezTo>
                    <a:pt x="135" y="90"/>
                    <a:pt x="136" y="90"/>
                    <a:pt x="138" y="91"/>
                  </a:cubicBezTo>
                  <a:cubicBezTo>
                    <a:pt x="138" y="91"/>
                    <a:pt x="139" y="92"/>
                    <a:pt x="139" y="92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1" y="95"/>
                    <a:pt x="141" y="95"/>
                    <a:pt x="141" y="95"/>
                  </a:cubicBezTo>
                  <a:cubicBezTo>
                    <a:pt x="142" y="97"/>
                    <a:pt x="143" y="98"/>
                    <a:pt x="143" y="99"/>
                  </a:cubicBezTo>
                  <a:cubicBezTo>
                    <a:pt x="160" y="70"/>
                    <a:pt x="160" y="70"/>
                    <a:pt x="160" y="70"/>
                  </a:cubicBezTo>
                  <a:lnTo>
                    <a:pt x="1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887"/>
            <p:cNvSpPr>
              <a:spLocks/>
            </p:cNvSpPr>
            <p:nvPr/>
          </p:nvSpPr>
          <p:spPr bwMode="auto">
            <a:xfrm>
              <a:off x="6250766" y="3443240"/>
              <a:ext cx="2094372" cy="2094372"/>
            </a:xfrm>
            <a:custGeom>
              <a:avLst/>
              <a:gdLst>
                <a:gd name="T0" fmla="*/ 142 w 160"/>
                <a:gd name="T1" fmla="*/ 60 h 160"/>
                <a:gd name="T2" fmla="*/ 140 w 160"/>
                <a:gd name="T3" fmla="*/ 63 h 160"/>
                <a:gd name="T4" fmla="*/ 139 w 160"/>
                <a:gd name="T5" fmla="*/ 65 h 160"/>
                <a:gd name="T6" fmla="*/ 138 w 160"/>
                <a:gd name="T7" fmla="*/ 66 h 160"/>
                <a:gd name="T8" fmla="*/ 137 w 160"/>
                <a:gd name="T9" fmla="*/ 67 h 160"/>
                <a:gd name="T10" fmla="*/ 132 w 160"/>
                <a:gd name="T11" fmla="*/ 68 h 160"/>
                <a:gd name="T12" fmla="*/ 124 w 160"/>
                <a:gd name="T13" fmla="*/ 64 h 160"/>
                <a:gd name="T14" fmla="*/ 128 w 160"/>
                <a:gd name="T15" fmla="*/ 51 h 160"/>
                <a:gd name="T16" fmla="*/ 129 w 160"/>
                <a:gd name="T17" fmla="*/ 51 h 160"/>
                <a:gd name="T18" fmla="*/ 131 w 160"/>
                <a:gd name="T19" fmla="*/ 50 h 160"/>
                <a:gd name="T20" fmla="*/ 133 w 160"/>
                <a:gd name="T21" fmla="*/ 50 h 160"/>
                <a:gd name="T22" fmla="*/ 136 w 160"/>
                <a:gd name="T23" fmla="*/ 50 h 160"/>
                <a:gd name="T24" fmla="*/ 136 w 160"/>
                <a:gd name="T25" fmla="*/ 50 h 160"/>
                <a:gd name="T26" fmla="*/ 120 w 160"/>
                <a:gd name="T27" fmla="*/ 22 h 160"/>
                <a:gd name="T28" fmla="*/ 82 w 160"/>
                <a:gd name="T29" fmla="*/ 22 h 160"/>
                <a:gd name="T30" fmla="*/ 86 w 160"/>
                <a:gd name="T31" fmla="*/ 12 h 160"/>
                <a:gd name="T32" fmla="*/ 86 w 160"/>
                <a:gd name="T33" fmla="*/ 12 h 160"/>
                <a:gd name="T34" fmla="*/ 87 w 160"/>
                <a:gd name="T35" fmla="*/ 7 h 160"/>
                <a:gd name="T36" fmla="*/ 80 w 160"/>
                <a:gd name="T37" fmla="*/ 0 h 160"/>
                <a:gd name="T38" fmla="*/ 73 w 160"/>
                <a:gd name="T39" fmla="*/ 7 h 160"/>
                <a:gd name="T40" fmla="*/ 74 w 160"/>
                <a:gd name="T41" fmla="*/ 12 h 160"/>
                <a:gd name="T42" fmla="*/ 74 w 160"/>
                <a:gd name="T43" fmla="*/ 12 h 160"/>
                <a:gd name="T44" fmla="*/ 78 w 160"/>
                <a:gd name="T45" fmla="*/ 22 h 160"/>
                <a:gd name="T46" fmla="*/ 40 w 160"/>
                <a:gd name="T47" fmla="*/ 22 h 160"/>
                <a:gd name="T48" fmla="*/ 0 w 160"/>
                <a:gd name="T49" fmla="*/ 91 h 160"/>
                <a:gd name="T50" fmla="*/ 40 w 160"/>
                <a:gd name="T51" fmla="*/ 160 h 160"/>
                <a:gd name="T52" fmla="*/ 120 w 160"/>
                <a:gd name="T53" fmla="*/ 160 h 160"/>
                <a:gd name="T54" fmla="*/ 138 w 160"/>
                <a:gd name="T55" fmla="*/ 129 h 160"/>
                <a:gd name="T56" fmla="*/ 135 w 160"/>
                <a:gd name="T57" fmla="*/ 129 h 160"/>
                <a:gd name="T58" fmla="*/ 132 w 160"/>
                <a:gd name="T59" fmla="*/ 129 h 160"/>
                <a:gd name="T60" fmla="*/ 130 w 160"/>
                <a:gd name="T61" fmla="*/ 129 h 160"/>
                <a:gd name="T62" fmla="*/ 129 w 160"/>
                <a:gd name="T63" fmla="*/ 128 h 160"/>
                <a:gd name="T64" fmla="*/ 127 w 160"/>
                <a:gd name="T65" fmla="*/ 128 h 160"/>
                <a:gd name="T66" fmla="*/ 123 w 160"/>
                <a:gd name="T67" fmla="*/ 122 h 160"/>
                <a:gd name="T68" fmla="*/ 124 w 160"/>
                <a:gd name="T69" fmla="*/ 115 h 160"/>
                <a:gd name="T70" fmla="*/ 131 w 160"/>
                <a:gd name="T71" fmla="*/ 111 h 160"/>
                <a:gd name="T72" fmla="*/ 136 w 160"/>
                <a:gd name="T73" fmla="*/ 112 h 160"/>
                <a:gd name="T74" fmla="*/ 138 w 160"/>
                <a:gd name="T75" fmla="*/ 113 h 160"/>
                <a:gd name="T76" fmla="*/ 139 w 160"/>
                <a:gd name="T77" fmla="*/ 115 h 160"/>
                <a:gd name="T78" fmla="*/ 140 w 160"/>
                <a:gd name="T79" fmla="*/ 116 h 160"/>
                <a:gd name="T80" fmla="*/ 142 w 160"/>
                <a:gd name="T81" fmla="*/ 121 h 160"/>
                <a:gd name="T82" fmla="*/ 160 w 160"/>
                <a:gd name="T83" fmla="*/ 91 h 160"/>
                <a:gd name="T84" fmla="*/ 142 w 160"/>
                <a:gd name="T85" fmla="*/ 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" h="160">
                  <a:moveTo>
                    <a:pt x="142" y="60"/>
                  </a:moveTo>
                  <a:cubicBezTo>
                    <a:pt x="141" y="61"/>
                    <a:pt x="141" y="62"/>
                    <a:pt x="140" y="63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8" y="66"/>
                    <a:pt x="137" y="67"/>
                    <a:pt x="137" y="67"/>
                  </a:cubicBezTo>
                  <a:cubicBezTo>
                    <a:pt x="135" y="68"/>
                    <a:pt x="134" y="68"/>
                    <a:pt x="132" y="68"/>
                  </a:cubicBezTo>
                  <a:cubicBezTo>
                    <a:pt x="129" y="68"/>
                    <a:pt x="126" y="66"/>
                    <a:pt x="124" y="64"/>
                  </a:cubicBezTo>
                  <a:cubicBezTo>
                    <a:pt x="122" y="59"/>
                    <a:pt x="123" y="54"/>
                    <a:pt x="128" y="51"/>
                  </a:cubicBezTo>
                  <a:cubicBezTo>
                    <a:pt x="128" y="51"/>
                    <a:pt x="129" y="51"/>
                    <a:pt x="129" y="5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4" y="50"/>
                    <a:pt x="135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18"/>
                    <a:pt x="83" y="15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0"/>
                    <a:pt x="87" y="9"/>
                    <a:pt x="87" y="7"/>
                  </a:cubicBezTo>
                  <a:cubicBezTo>
                    <a:pt x="87" y="4"/>
                    <a:pt x="84" y="0"/>
                    <a:pt x="80" y="0"/>
                  </a:cubicBezTo>
                  <a:cubicBezTo>
                    <a:pt x="76" y="0"/>
                    <a:pt x="73" y="4"/>
                    <a:pt x="73" y="7"/>
                  </a:cubicBezTo>
                  <a:cubicBezTo>
                    <a:pt x="73" y="9"/>
                    <a:pt x="73" y="10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7" y="15"/>
                    <a:pt x="78" y="18"/>
                    <a:pt x="78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7" y="129"/>
                    <a:pt x="136" y="129"/>
                    <a:pt x="135" y="129"/>
                  </a:cubicBezTo>
                  <a:cubicBezTo>
                    <a:pt x="134" y="129"/>
                    <a:pt x="133" y="129"/>
                    <a:pt x="132" y="129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8" y="128"/>
                    <a:pt x="128" y="128"/>
                    <a:pt x="127" y="128"/>
                  </a:cubicBezTo>
                  <a:cubicBezTo>
                    <a:pt x="125" y="126"/>
                    <a:pt x="123" y="124"/>
                    <a:pt x="123" y="122"/>
                  </a:cubicBezTo>
                  <a:cubicBezTo>
                    <a:pt x="122" y="120"/>
                    <a:pt x="122" y="117"/>
                    <a:pt x="124" y="115"/>
                  </a:cubicBezTo>
                  <a:cubicBezTo>
                    <a:pt x="125" y="113"/>
                    <a:pt x="128" y="111"/>
                    <a:pt x="131" y="111"/>
                  </a:cubicBezTo>
                  <a:cubicBezTo>
                    <a:pt x="133" y="111"/>
                    <a:pt x="135" y="111"/>
                    <a:pt x="136" y="112"/>
                  </a:cubicBezTo>
                  <a:cubicBezTo>
                    <a:pt x="137" y="112"/>
                    <a:pt x="137" y="113"/>
                    <a:pt x="138" y="113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0" y="118"/>
                    <a:pt x="141" y="120"/>
                    <a:pt x="142" y="121"/>
                  </a:cubicBezTo>
                  <a:cubicBezTo>
                    <a:pt x="160" y="91"/>
                    <a:pt x="160" y="91"/>
                    <a:pt x="160" y="91"/>
                  </a:cubicBezTo>
                  <a:lnTo>
                    <a:pt x="142" y="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897"/>
            <p:cNvSpPr>
              <a:spLocks/>
            </p:cNvSpPr>
            <p:nvPr/>
          </p:nvSpPr>
          <p:spPr bwMode="auto">
            <a:xfrm>
              <a:off x="7860038" y="4660128"/>
              <a:ext cx="2109273" cy="1807948"/>
            </a:xfrm>
            <a:custGeom>
              <a:avLst/>
              <a:gdLst>
                <a:gd name="T0" fmla="*/ 143 w 161"/>
                <a:gd name="T1" fmla="*/ 37 h 138"/>
                <a:gd name="T2" fmla="*/ 140 w 161"/>
                <a:gd name="T3" fmla="*/ 42 h 138"/>
                <a:gd name="T4" fmla="*/ 139 w 161"/>
                <a:gd name="T5" fmla="*/ 44 h 138"/>
                <a:gd name="T6" fmla="*/ 138 w 161"/>
                <a:gd name="T7" fmla="*/ 45 h 138"/>
                <a:gd name="T8" fmla="*/ 136 w 161"/>
                <a:gd name="T9" fmla="*/ 46 h 138"/>
                <a:gd name="T10" fmla="*/ 131 w 161"/>
                <a:gd name="T11" fmla="*/ 47 h 138"/>
                <a:gd name="T12" fmla="*/ 124 w 161"/>
                <a:gd name="T13" fmla="*/ 43 h 138"/>
                <a:gd name="T14" fmla="*/ 123 w 161"/>
                <a:gd name="T15" fmla="*/ 36 h 138"/>
                <a:gd name="T16" fmla="*/ 127 w 161"/>
                <a:gd name="T17" fmla="*/ 31 h 138"/>
                <a:gd name="T18" fmla="*/ 129 w 161"/>
                <a:gd name="T19" fmla="*/ 30 h 138"/>
                <a:gd name="T20" fmla="*/ 130 w 161"/>
                <a:gd name="T21" fmla="*/ 30 h 138"/>
                <a:gd name="T22" fmla="*/ 132 w 161"/>
                <a:gd name="T23" fmla="*/ 29 h 138"/>
                <a:gd name="T24" fmla="*/ 135 w 161"/>
                <a:gd name="T25" fmla="*/ 30 h 138"/>
                <a:gd name="T26" fmla="*/ 138 w 161"/>
                <a:gd name="T27" fmla="*/ 29 h 138"/>
                <a:gd name="T28" fmla="*/ 121 w 161"/>
                <a:gd name="T29" fmla="*/ 0 h 138"/>
                <a:gd name="T30" fmla="*/ 86 w 161"/>
                <a:gd name="T31" fmla="*/ 0 h 138"/>
                <a:gd name="T32" fmla="*/ 88 w 161"/>
                <a:gd name="T33" fmla="*/ 2 h 138"/>
                <a:gd name="T34" fmla="*/ 88 w 161"/>
                <a:gd name="T35" fmla="*/ 4 h 138"/>
                <a:gd name="T36" fmla="*/ 89 w 161"/>
                <a:gd name="T37" fmla="*/ 5 h 138"/>
                <a:gd name="T38" fmla="*/ 89 w 161"/>
                <a:gd name="T39" fmla="*/ 7 h 138"/>
                <a:gd name="T40" fmla="*/ 80 w 161"/>
                <a:gd name="T41" fmla="*/ 16 h 138"/>
                <a:gd name="T42" fmla="*/ 71 w 161"/>
                <a:gd name="T43" fmla="*/ 7 h 138"/>
                <a:gd name="T44" fmla="*/ 71 w 161"/>
                <a:gd name="T45" fmla="*/ 6 h 138"/>
                <a:gd name="T46" fmla="*/ 72 w 161"/>
                <a:gd name="T47" fmla="*/ 4 h 138"/>
                <a:gd name="T48" fmla="*/ 73 w 161"/>
                <a:gd name="T49" fmla="*/ 2 h 138"/>
                <a:gd name="T50" fmla="*/ 75 w 161"/>
                <a:gd name="T51" fmla="*/ 0 h 138"/>
                <a:gd name="T52" fmla="*/ 41 w 161"/>
                <a:gd name="T53" fmla="*/ 0 h 138"/>
                <a:gd name="T54" fmla="*/ 22 w 161"/>
                <a:gd name="T55" fmla="*/ 32 h 138"/>
                <a:gd name="T56" fmla="*/ 15 w 161"/>
                <a:gd name="T57" fmla="*/ 24 h 138"/>
                <a:gd name="T58" fmla="*/ 15 w 161"/>
                <a:gd name="T59" fmla="*/ 24 h 138"/>
                <a:gd name="T60" fmla="*/ 12 w 161"/>
                <a:gd name="T61" fmla="*/ 21 h 138"/>
                <a:gd name="T62" fmla="*/ 2 w 161"/>
                <a:gd name="T63" fmla="*/ 23 h 138"/>
                <a:gd name="T64" fmla="*/ 5 w 161"/>
                <a:gd name="T65" fmla="*/ 33 h 138"/>
                <a:gd name="T66" fmla="*/ 9 w 161"/>
                <a:gd name="T67" fmla="*/ 34 h 138"/>
                <a:gd name="T68" fmla="*/ 9 w 161"/>
                <a:gd name="T69" fmla="*/ 34 h 138"/>
                <a:gd name="T70" fmla="*/ 20 w 161"/>
                <a:gd name="T71" fmla="*/ 36 h 138"/>
                <a:gd name="T72" fmla="*/ 1 w 161"/>
                <a:gd name="T73" fmla="*/ 69 h 138"/>
                <a:gd name="T74" fmla="*/ 41 w 161"/>
                <a:gd name="T75" fmla="*/ 138 h 138"/>
                <a:gd name="T76" fmla="*/ 121 w 161"/>
                <a:gd name="T77" fmla="*/ 138 h 138"/>
                <a:gd name="T78" fmla="*/ 161 w 161"/>
                <a:gd name="T79" fmla="*/ 69 h 138"/>
                <a:gd name="T80" fmla="*/ 143 w 161"/>
                <a:gd name="T81" fmla="*/ 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1" h="138">
                  <a:moveTo>
                    <a:pt x="143" y="37"/>
                  </a:moveTo>
                  <a:cubicBezTo>
                    <a:pt x="142" y="38"/>
                    <a:pt x="141" y="40"/>
                    <a:pt x="140" y="42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7" y="45"/>
                    <a:pt x="137" y="46"/>
                    <a:pt x="136" y="46"/>
                  </a:cubicBezTo>
                  <a:cubicBezTo>
                    <a:pt x="135" y="47"/>
                    <a:pt x="133" y="47"/>
                    <a:pt x="131" y="47"/>
                  </a:cubicBezTo>
                  <a:cubicBezTo>
                    <a:pt x="128" y="47"/>
                    <a:pt x="125" y="46"/>
                    <a:pt x="124" y="43"/>
                  </a:cubicBezTo>
                  <a:cubicBezTo>
                    <a:pt x="122" y="41"/>
                    <a:pt x="122" y="38"/>
                    <a:pt x="123" y="36"/>
                  </a:cubicBezTo>
                  <a:cubicBezTo>
                    <a:pt x="123" y="34"/>
                    <a:pt x="125" y="32"/>
                    <a:pt x="127" y="31"/>
                  </a:cubicBezTo>
                  <a:cubicBezTo>
                    <a:pt x="128" y="30"/>
                    <a:pt x="128" y="30"/>
                    <a:pt x="129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30"/>
                    <a:pt x="134" y="30"/>
                    <a:pt x="135" y="30"/>
                  </a:cubicBezTo>
                  <a:cubicBezTo>
                    <a:pt x="136" y="30"/>
                    <a:pt x="137" y="29"/>
                    <a:pt x="138" y="29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7" y="1"/>
                    <a:pt x="88" y="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9" y="6"/>
                    <a:pt x="89" y="7"/>
                    <a:pt x="89" y="7"/>
                  </a:cubicBezTo>
                  <a:cubicBezTo>
                    <a:pt x="89" y="12"/>
                    <a:pt x="85" y="16"/>
                    <a:pt x="80" y="16"/>
                  </a:cubicBezTo>
                  <a:cubicBezTo>
                    <a:pt x="75" y="16"/>
                    <a:pt x="71" y="12"/>
                    <a:pt x="71" y="7"/>
                  </a:cubicBezTo>
                  <a:cubicBezTo>
                    <a:pt x="71" y="7"/>
                    <a:pt x="71" y="6"/>
                    <a:pt x="71" y="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4" y="1"/>
                    <a:pt x="74" y="0"/>
                    <a:pt x="7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19" y="31"/>
                    <a:pt x="17" y="28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3" y="22"/>
                    <a:pt x="12" y="21"/>
                  </a:cubicBezTo>
                  <a:cubicBezTo>
                    <a:pt x="9" y="19"/>
                    <a:pt x="4" y="20"/>
                    <a:pt x="2" y="23"/>
                  </a:cubicBezTo>
                  <a:cubicBezTo>
                    <a:pt x="0" y="27"/>
                    <a:pt x="2" y="31"/>
                    <a:pt x="5" y="33"/>
                  </a:cubicBezTo>
                  <a:cubicBezTo>
                    <a:pt x="6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4" y="33"/>
                    <a:pt x="17" y="34"/>
                    <a:pt x="20" y="36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61" y="69"/>
                    <a:pt x="161" y="69"/>
                    <a:pt x="161" y="69"/>
                  </a:cubicBezTo>
                  <a:lnTo>
                    <a:pt x="143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07"/>
            <p:cNvSpPr>
              <a:spLocks/>
            </p:cNvSpPr>
            <p:nvPr/>
          </p:nvSpPr>
          <p:spPr bwMode="auto">
            <a:xfrm>
              <a:off x="9470966" y="3704829"/>
              <a:ext cx="2122518" cy="1819538"/>
            </a:xfrm>
            <a:custGeom>
              <a:avLst/>
              <a:gdLst>
                <a:gd name="T0" fmla="*/ 122 w 162"/>
                <a:gd name="T1" fmla="*/ 0 h 139"/>
                <a:gd name="T2" fmla="*/ 85 w 162"/>
                <a:gd name="T3" fmla="*/ 0 h 139"/>
                <a:gd name="T4" fmla="*/ 87 w 162"/>
                <a:gd name="T5" fmla="*/ 5 h 139"/>
                <a:gd name="T6" fmla="*/ 88 w 162"/>
                <a:gd name="T7" fmla="*/ 7 h 139"/>
                <a:gd name="T8" fmla="*/ 89 w 162"/>
                <a:gd name="T9" fmla="*/ 8 h 139"/>
                <a:gd name="T10" fmla="*/ 89 w 162"/>
                <a:gd name="T11" fmla="*/ 11 h 139"/>
                <a:gd name="T12" fmla="*/ 80 w 162"/>
                <a:gd name="T13" fmla="*/ 20 h 139"/>
                <a:gd name="T14" fmla="*/ 71 w 162"/>
                <a:gd name="T15" fmla="*/ 11 h 139"/>
                <a:gd name="T16" fmla="*/ 71 w 162"/>
                <a:gd name="T17" fmla="*/ 9 h 139"/>
                <a:gd name="T18" fmla="*/ 72 w 162"/>
                <a:gd name="T19" fmla="*/ 7 h 139"/>
                <a:gd name="T20" fmla="*/ 73 w 162"/>
                <a:gd name="T21" fmla="*/ 5 h 139"/>
                <a:gd name="T22" fmla="*/ 75 w 162"/>
                <a:gd name="T23" fmla="*/ 0 h 139"/>
                <a:gd name="T24" fmla="*/ 42 w 162"/>
                <a:gd name="T25" fmla="*/ 0 h 139"/>
                <a:gd name="T26" fmla="*/ 25 w 162"/>
                <a:gd name="T27" fmla="*/ 30 h 139"/>
                <a:gd name="T28" fmla="*/ 25 w 162"/>
                <a:gd name="T29" fmla="*/ 30 h 139"/>
                <a:gd name="T30" fmla="*/ 28 w 162"/>
                <a:gd name="T31" fmla="*/ 30 h 139"/>
                <a:gd name="T32" fmla="*/ 30 w 162"/>
                <a:gd name="T33" fmla="*/ 30 h 139"/>
                <a:gd name="T34" fmla="*/ 31 w 162"/>
                <a:gd name="T35" fmla="*/ 31 h 139"/>
                <a:gd name="T36" fmla="*/ 33 w 162"/>
                <a:gd name="T37" fmla="*/ 31 h 139"/>
                <a:gd name="T38" fmla="*/ 37 w 162"/>
                <a:gd name="T39" fmla="*/ 37 h 139"/>
                <a:gd name="T40" fmla="*/ 36 w 162"/>
                <a:gd name="T41" fmla="*/ 44 h 139"/>
                <a:gd name="T42" fmla="*/ 29 w 162"/>
                <a:gd name="T43" fmla="*/ 48 h 139"/>
                <a:gd name="T44" fmla="*/ 24 w 162"/>
                <a:gd name="T45" fmla="*/ 47 h 139"/>
                <a:gd name="T46" fmla="*/ 23 w 162"/>
                <a:gd name="T47" fmla="*/ 46 h 139"/>
                <a:gd name="T48" fmla="*/ 22 w 162"/>
                <a:gd name="T49" fmla="*/ 45 h 139"/>
                <a:gd name="T50" fmla="*/ 20 w 162"/>
                <a:gd name="T51" fmla="*/ 43 h 139"/>
                <a:gd name="T52" fmla="*/ 19 w 162"/>
                <a:gd name="T53" fmla="*/ 40 h 139"/>
                <a:gd name="T54" fmla="*/ 2 w 162"/>
                <a:gd name="T55" fmla="*/ 70 h 139"/>
                <a:gd name="T56" fmla="*/ 21 w 162"/>
                <a:gd name="T57" fmla="*/ 102 h 139"/>
                <a:gd name="T58" fmla="*/ 9 w 162"/>
                <a:gd name="T59" fmla="*/ 104 h 139"/>
                <a:gd name="T60" fmla="*/ 9 w 162"/>
                <a:gd name="T61" fmla="*/ 104 h 139"/>
                <a:gd name="T62" fmla="*/ 5 w 162"/>
                <a:gd name="T63" fmla="*/ 105 h 139"/>
                <a:gd name="T64" fmla="*/ 2 w 162"/>
                <a:gd name="T65" fmla="*/ 115 h 139"/>
                <a:gd name="T66" fmla="*/ 12 w 162"/>
                <a:gd name="T67" fmla="*/ 117 h 139"/>
                <a:gd name="T68" fmla="*/ 15 w 162"/>
                <a:gd name="T69" fmla="*/ 114 h 139"/>
                <a:gd name="T70" fmla="*/ 15 w 162"/>
                <a:gd name="T71" fmla="*/ 114 h 139"/>
                <a:gd name="T72" fmla="*/ 23 w 162"/>
                <a:gd name="T73" fmla="*/ 106 h 139"/>
                <a:gd name="T74" fmla="*/ 42 w 162"/>
                <a:gd name="T75" fmla="*/ 139 h 139"/>
                <a:gd name="T76" fmla="*/ 122 w 162"/>
                <a:gd name="T77" fmla="*/ 139 h 139"/>
                <a:gd name="T78" fmla="*/ 162 w 162"/>
                <a:gd name="T79" fmla="*/ 70 h 139"/>
                <a:gd name="T80" fmla="*/ 122 w 162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2" h="139">
                  <a:moveTo>
                    <a:pt x="122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2"/>
                    <a:pt x="86" y="4"/>
                    <a:pt x="87" y="5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9"/>
                    <a:pt x="89" y="10"/>
                    <a:pt x="89" y="11"/>
                  </a:cubicBezTo>
                  <a:cubicBezTo>
                    <a:pt x="89" y="16"/>
                    <a:pt x="85" y="20"/>
                    <a:pt x="80" y="20"/>
                  </a:cubicBezTo>
                  <a:cubicBezTo>
                    <a:pt x="75" y="20"/>
                    <a:pt x="71" y="16"/>
                    <a:pt x="71" y="11"/>
                  </a:cubicBezTo>
                  <a:cubicBezTo>
                    <a:pt x="71" y="10"/>
                    <a:pt x="71" y="9"/>
                    <a:pt x="71" y="9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4"/>
                    <a:pt x="75" y="2"/>
                    <a:pt x="7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1"/>
                    <a:pt x="33" y="31"/>
                  </a:cubicBezTo>
                  <a:cubicBezTo>
                    <a:pt x="35" y="33"/>
                    <a:pt x="37" y="35"/>
                    <a:pt x="37" y="37"/>
                  </a:cubicBezTo>
                  <a:cubicBezTo>
                    <a:pt x="38" y="39"/>
                    <a:pt x="38" y="42"/>
                    <a:pt x="36" y="44"/>
                  </a:cubicBezTo>
                  <a:cubicBezTo>
                    <a:pt x="35" y="46"/>
                    <a:pt x="32" y="48"/>
                    <a:pt x="29" y="48"/>
                  </a:cubicBezTo>
                  <a:cubicBezTo>
                    <a:pt x="27" y="48"/>
                    <a:pt x="25" y="48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19" y="41"/>
                    <a:pt x="19" y="4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8" y="104"/>
                    <a:pt x="14" y="105"/>
                    <a:pt x="9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8" y="104"/>
                    <a:pt x="6" y="105"/>
                    <a:pt x="5" y="105"/>
                  </a:cubicBezTo>
                  <a:cubicBezTo>
                    <a:pt x="2" y="107"/>
                    <a:pt x="0" y="112"/>
                    <a:pt x="2" y="115"/>
                  </a:cubicBezTo>
                  <a:cubicBezTo>
                    <a:pt x="4" y="118"/>
                    <a:pt x="9" y="119"/>
                    <a:pt x="12" y="117"/>
                  </a:cubicBezTo>
                  <a:cubicBezTo>
                    <a:pt x="13" y="117"/>
                    <a:pt x="14" y="116"/>
                    <a:pt x="15" y="114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7" y="110"/>
                    <a:pt x="19" y="107"/>
                    <a:pt x="23" y="106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62" y="70"/>
                    <a:pt x="162" y="70"/>
                    <a:pt x="162" y="70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917"/>
            <p:cNvSpPr>
              <a:spLocks/>
            </p:cNvSpPr>
            <p:nvPr/>
          </p:nvSpPr>
          <p:spPr bwMode="auto">
            <a:xfrm>
              <a:off x="9484211" y="1832311"/>
              <a:ext cx="2096028" cy="2107617"/>
            </a:xfrm>
            <a:custGeom>
              <a:avLst/>
              <a:gdLst>
                <a:gd name="T0" fmla="*/ 120 w 160"/>
                <a:gd name="T1" fmla="*/ 139 h 161"/>
                <a:gd name="T2" fmla="*/ 160 w 160"/>
                <a:gd name="T3" fmla="*/ 69 h 161"/>
                <a:gd name="T4" fmla="*/ 120 w 160"/>
                <a:gd name="T5" fmla="*/ 0 h 161"/>
                <a:gd name="T6" fmla="*/ 40 w 160"/>
                <a:gd name="T7" fmla="*/ 0 h 161"/>
                <a:gd name="T8" fmla="*/ 22 w 160"/>
                <a:gd name="T9" fmla="*/ 32 h 161"/>
                <a:gd name="T10" fmla="*/ 24 w 160"/>
                <a:gd name="T11" fmla="*/ 32 h 161"/>
                <a:gd name="T12" fmla="*/ 27 w 160"/>
                <a:gd name="T13" fmla="*/ 32 h 161"/>
                <a:gd name="T14" fmla="*/ 28 w 160"/>
                <a:gd name="T15" fmla="*/ 32 h 161"/>
                <a:gd name="T16" fmla="*/ 30 w 160"/>
                <a:gd name="T17" fmla="*/ 33 h 161"/>
                <a:gd name="T18" fmla="*/ 32 w 160"/>
                <a:gd name="T19" fmla="*/ 33 h 161"/>
                <a:gd name="T20" fmla="*/ 36 w 160"/>
                <a:gd name="T21" fmla="*/ 39 h 161"/>
                <a:gd name="T22" fmla="*/ 35 w 160"/>
                <a:gd name="T23" fmla="*/ 46 h 161"/>
                <a:gd name="T24" fmla="*/ 28 w 160"/>
                <a:gd name="T25" fmla="*/ 50 h 161"/>
                <a:gd name="T26" fmla="*/ 23 w 160"/>
                <a:gd name="T27" fmla="*/ 49 h 161"/>
                <a:gd name="T28" fmla="*/ 21 w 160"/>
                <a:gd name="T29" fmla="*/ 48 h 161"/>
                <a:gd name="T30" fmla="*/ 20 w 160"/>
                <a:gd name="T31" fmla="*/ 47 h 161"/>
                <a:gd name="T32" fmla="*/ 19 w 160"/>
                <a:gd name="T33" fmla="*/ 45 h 161"/>
                <a:gd name="T34" fmla="*/ 17 w 160"/>
                <a:gd name="T35" fmla="*/ 41 h 161"/>
                <a:gd name="T36" fmla="*/ 0 w 160"/>
                <a:gd name="T37" fmla="*/ 69 h 161"/>
                <a:gd name="T38" fmla="*/ 18 w 160"/>
                <a:gd name="T39" fmla="*/ 99 h 161"/>
                <a:gd name="T40" fmla="*/ 19 w 160"/>
                <a:gd name="T41" fmla="*/ 96 h 161"/>
                <a:gd name="T42" fmla="*/ 21 w 160"/>
                <a:gd name="T43" fmla="*/ 94 h 161"/>
                <a:gd name="T44" fmla="*/ 21 w 160"/>
                <a:gd name="T45" fmla="*/ 93 h 161"/>
                <a:gd name="T46" fmla="*/ 23 w 160"/>
                <a:gd name="T47" fmla="*/ 92 h 161"/>
                <a:gd name="T48" fmla="*/ 28 w 160"/>
                <a:gd name="T49" fmla="*/ 91 h 161"/>
                <a:gd name="T50" fmla="*/ 35 w 160"/>
                <a:gd name="T51" fmla="*/ 95 h 161"/>
                <a:gd name="T52" fmla="*/ 36 w 160"/>
                <a:gd name="T53" fmla="*/ 102 h 161"/>
                <a:gd name="T54" fmla="*/ 32 w 160"/>
                <a:gd name="T55" fmla="*/ 108 h 161"/>
                <a:gd name="T56" fmla="*/ 31 w 160"/>
                <a:gd name="T57" fmla="*/ 108 h 161"/>
                <a:gd name="T58" fmla="*/ 29 w 160"/>
                <a:gd name="T59" fmla="*/ 109 h 161"/>
                <a:gd name="T60" fmla="*/ 27 w 160"/>
                <a:gd name="T61" fmla="*/ 109 h 161"/>
                <a:gd name="T62" fmla="*/ 24 w 160"/>
                <a:gd name="T63" fmla="*/ 109 h 161"/>
                <a:gd name="T64" fmla="*/ 23 w 160"/>
                <a:gd name="T65" fmla="*/ 109 h 161"/>
                <a:gd name="T66" fmla="*/ 40 w 160"/>
                <a:gd name="T67" fmla="*/ 139 h 161"/>
                <a:gd name="T68" fmla="*/ 77 w 160"/>
                <a:gd name="T69" fmla="*/ 139 h 161"/>
                <a:gd name="T70" fmla="*/ 73 w 160"/>
                <a:gd name="T71" fmla="*/ 150 h 161"/>
                <a:gd name="T72" fmla="*/ 73 w 160"/>
                <a:gd name="T73" fmla="*/ 150 h 161"/>
                <a:gd name="T74" fmla="*/ 72 w 160"/>
                <a:gd name="T75" fmla="*/ 154 h 161"/>
                <a:gd name="T76" fmla="*/ 79 w 160"/>
                <a:gd name="T77" fmla="*/ 161 h 161"/>
                <a:gd name="T78" fmla="*/ 86 w 160"/>
                <a:gd name="T79" fmla="*/ 154 h 161"/>
                <a:gd name="T80" fmla="*/ 85 w 160"/>
                <a:gd name="T81" fmla="*/ 150 h 161"/>
                <a:gd name="T82" fmla="*/ 85 w 160"/>
                <a:gd name="T83" fmla="*/ 150 h 161"/>
                <a:gd name="T84" fmla="*/ 81 w 160"/>
                <a:gd name="T85" fmla="*/ 139 h 161"/>
                <a:gd name="T86" fmla="*/ 120 w 160"/>
                <a:gd name="T87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0" h="161">
                  <a:moveTo>
                    <a:pt x="120" y="139"/>
                  </a:moveTo>
                  <a:cubicBezTo>
                    <a:pt x="160" y="69"/>
                    <a:pt x="160" y="69"/>
                    <a:pt x="160" y="6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3" y="32"/>
                    <a:pt x="24" y="32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4" y="35"/>
                    <a:pt x="36" y="37"/>
                    <a:pt x="36" y="39"/>
                  </a:cubicBezTo>
                  <a:cubicBezTo>
                    <a:pt x="37" y="41"/>
                    <a:pt x="37" y="44"/>
                    <a:pt x="35" y="46"/>
                  </a:cubicBezTo>
                  <a:cubicBezTo>
                    <a:pt x="34" y="49"/>
                    <a:pt x="31" y="50"/>
                    <a:pt x="28" y="50"/>
                  </a:cubicBezTo>
                  <a:cubicBezTo>
                    <a:pt x="26" y="50"/>
                    <a:pt x="24" y="50"/>
                    <a:pt x="23" y="49"/>
                  </a:cubicBezTo>
                  <a:cubicBezTo>
                    <a:pt x="22" y="49"/>
                    <a:pt x="22" y="48"/>
                    <a:pt x="21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3"/>
                    <a:pt x="18" y="42"/>
                    <a:pt x="17" y="41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99"/>
                    <a:pt x="19" y="97"/>
                    <a:pt x="19" y="96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2" y="93"/>
                    <a:pt x="23" y="92"/>
                    <a:pt x="23" y="92"/>
                  </a:cubicBezTo>
                  <a:cubicBezTo>
                    <a:pt x="24" y="91"/>
                    <a:pt x="26" y="91"/>
                    <a:pt x="28" y="91"/>
                  </a:cubicBezTo>
                  <a:cubicBezTo>
                    <a:pt x="31" y="91"/>
                    <a:pt x="34" y="93"/>
                    <a:pt x="35" y="95"/>
                  </a:cubicBezTo>
                  <a:cubicBezTo>
                    <a:pt x="37" y="97"/>
                    <a:pt x="37" y="100"/>
                    <a:pt x="36" y="102"/>
                  </a:cubicBezTo>
                  <a:cubicBezTo>
                    <a:pt x="36" y="105"/>
                    <a:pt x="34" y="107"/>
                    <a:pt x="32" y="108"/>
                  </a:cubicBezTo>
                  <a:cubicBezTo>
                    <a:pt x="32" y="108"/>
                    <a:pt x="31" y="108"/>
                    <a:pt x="31" y="108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7" y="109"/>
                    <a:pt x="27" y="109"/>
                    <a:pt x="27" y="109"/>
                  </a:cubicBezTo>
                  <a:cubicBezTo>
                    <a:pt x="26" y="109"/>
                    <a:pt x="25" y="109"/>
                    <a:pt x="24" y="109"/>
                  </a:cubicBezTo>
                  <a:cubicBezTo>
                    <a:pt x="24" y="109"/>
                    <a:pt x="23" y="109"/>
                    <a:pt x="23" y="10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77" y="139"/>
                    <a:pt x="77" y="139"/>
                    <a:pt x="77" y="139"/>
                  </a:cubicBezTo>
                  <a:cubicBezTo>
                    <a:pt x="77" y="142"/>
                    <a:pt x="76" y="146"/>
                    <a:pt x="73" y="150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51"/>
                    <a:pt x="72" y="152"/>
                    <a:pt x="72" y="154"/>
                  </a:cubicBezTo>
                  <a:cubicBezTo>
                    <a:pt x="72" y="157"/>
                    <a:pt x="75" y="161"/>
                    <a:pt x="79" y="161"/>
                  </a:cubicBezTo>
                  <a:cubicBezTo>
                    <a:pt x="83" y="161"/>
                    <a:pt x="86" y="157"/>
                    <a:pt x="86" y="154"/>
                  </a:cubicBezTo>
                  <a:cubicBezTo>
                    <a:pt x="86" y="152"/>
                    <a:pt x="86" y="151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2" y="146"/>
                    <a:pt x="81" y="142"/>
                    <a:pt x="81" y="139"/>
                  </a:cubicBezTo>
                  <a:lnTo>
                    <a:pt x="120" y="1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927"/>
            <p:cNvSpPr>
              <a:spLocks/>
            </p:cNvSpPr>
            <p:nvPr/>
          </p:nvSpPr>
          <p:spPr bwMode="auto">
            <a:xfrm>
              <a:off x="7860038" y="903503"/>
              <a:ext cx="2096028" cy="1819538"/>
            </a:xfrm>
            <a:custGeom>
              <a:avLst/>
              <a:gdLst>
                <a:gd name="T0" fmla="*/ 155 w 160"/>
                <a:gd name="T1" fmla="*/ 106 h 139"/>
                <a:gd name="T2" fmla="*/ 151 w 160"/>
                <a:gd name="T3" fmla="*/ 105 h 139"/>
                <a:gd name="T4" fmla="*/ 151 w 160"/>
                <a:gd name="T5" fmla="*/ 105 h 139"/>
                <a:gd name="T6" fmla="*/ 140 w 160"/>
                <a:gd name="T7" fmla="*/ 103 h 139"/>
                <a:gd name="T8" fmla="*/ 160 w 160"/>
                <a:gd name="T9" fmla="*/ 69 h 139"/>
                <a:gd name="T10" fmla="*/ 120 w 160"/>
                <a:gd name="T11" fmla="*/ 0 h 139"/>
                <a:gd name="T12" fmla="*/ 40 w 160"/>
                <a:gd name="T13" fmla="*/ 0 h 139"/>
                <a:gd name="T14" fmla="*/ 0 w 160"/>
                <a:gd name="T15" fmla="*/ 69 h 139"/>
                <a:gd name="T16" fmla="*/ 18 w 160"/>
                <a:gd name="T17" fmla="*/ 101 h 139"/>
                <a:gd name="T18" fmla="*/ 20 w 160"/>
                <a:gd name="T19" fmla="*/ 97 h 139"/>
                <a:gd name="T20" fmla="*/ 21 w 160"/>
                <a:gd name="T21" fmla="*/ 95 h 139"/>
                <a:gd name="T22" fmla="*/ 22 w 160"/>
                <a:gd name="T23" fmla="*/ 94 h 139"/>
                <a:gd name="T24" fmla="*/ 24 w 160"/>
                <a:gd name="T25" fmla="*/ 93 h 139"/>
                <a:gd name="T26" fmla="*/ 29 w 160"/>
                <a:gd name="T27" fmla="*/ 92 h 139"/>
                <a:gd name="T28" fmla="*/ 36 w 160"/>
                <a:gd name="T29" fmla="*/ 96 h 139"/>
                <a:gd name="T30" fmla="*/ 37 w 160"/>
                <a:gd name="T31" fmla="*/ 103 h 139"/>
                <a:gd name="T32" fmla="*/ 33 w 160"/>
                <a:gd name="T33" fmla="*/ 108 h 139"/>
                <a:gd name="T34" fmla="*/ 31 w 160"/>
                <a:gd name="T35" fmla="*/ 109 h 139"/>
                <a:gd name="T36" fmla="*/ 30 w 160"/>
                <a:gd name="T37" fmla="*/ 110 h 139"/>
                <a:gd name="T38" fmla="*/ 28 w 160"/>
                <a:gd name="T39" fmla="*/ 110 h 139"/>
                <a:gd name="T40" fmla="*/ 25 w 160"/>
                <a:gd name="T41" fmla="*/ 109 h 139"/>
                <a:gd name="T42" fmla="*/ 23 w 160"/>
                <a:gd name="T43" fmla="*/ 110 h 139"/>
                <a:gd name="T44" fmla="*/ 40 w 160"/>
                <a:gd name="T45" fmla="*/ 139 h 139"/>
                <a:gd name="T46" fmla="*/ 75 w 160"/>
                <a:gd name="T47" fmla="*/ 139 h 139"/>
                <a:gd name="T48" fmla="*/ 73 w 160"/>
                <a:gd name="T49" fmla="*/ 135 h 139"/>
                <a:gd name="T50" fmla="*/ 72 w 160"/>
                <a:gd name="T51" fmla="*/ 133 h 139"/>
                <a:gd name="T52" fmla="*/ 72 w 160"/>
                <a:gd name="T53" fmla="*/ 132 h 139"/>
                <a:gd name="T54" fmla="*/ 71 w 160"/>
                <a:gd name="T55" fmla="*/ 130 h 139"/>
                <a:gd name="T56" fmla="*/ 80 w 160"/>
                <a:gd name="T57" fmla="*/ 121 h 139"/>
                <a:gd name="T58" fmla="*/ 89 w 160"/>
                <a:gd name="T59" fmla="*/ 130 h 139"/>
                <a:gd name="T60" fmla="*/ 89 w 160"/>
                <a:gd name="T61" fmla="*/ 132 h 139"/>
                <a:gd name="T62" fmla="*/ 89 w 160"/>
                <a:gd name="T63" fmla="*/ 133 h 139"/>
                <a:gd name="T64" fmla="*/ 88 w 160"/>
                <a:gd name="T65" fmla="*/ 135 h 139"/>
                <a:gd name="T66" fmla="*/ 85 w 160"/>
                <a:gd name="T67" fmla="*/ 139 h 139"/>
                <a:gd name="T68" fmla="*/ 120 w 160"/>
                <a:gd name="T69" fmla="*/ 139 h 139"/>
                <a:gd name="T70" fmla="*/ 138 w 160"/>
                <a:gd name="T71" fmla="*/ 107 h 139"/>
                <a:gd name="T72" fmla="*/ 145 w 160"/>
                <a:gd name="T73" fmla="*/ 115 h 139"/>
                <a:gd name="T74" fmla="*/ 145 w 160"/>
                <a:gd name="T75" fmla="*/ 115 h 139"/>
                <a:gd name="T76" fmla="*/ 148 w 160"/>
                <a:gd name="T77" fmla="*/ 118 h 139"/>
                <a:gd name="T78" fmla="*/ 158 w 160"/>
                <a:gd name="T79" fmla="*/ 116 h 139"/>
                <a:gd name="T80" fmla="*/ 155 w 160"/>
                <a:gd name="T81" fmla="*/ 10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" h="139">
                  <a:moveTo>
                    <a:pt x="155" y="106"/>
                  </a:moveTo>
                  <a:cubicBezTo>
                    <a:pt x="154" y="105"/>
                    <a:pt x="152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6" y="106"/>
                    <a:pt x="143" y="105"/>
                    <a:pt x="140" y="103"/>
                  </a:cubicBezTo>
                  <a:cubicBezTo>
                    <a:pt x="160" y="69"/>
                    <a:pt x="160" y="69"/>
                    <a:pt x="160" y="6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9" y="100"/>
                    <a:pt x="20" y="99"/>
                    <a:pt x="20" y="97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3" y="94"/>
                    <a:pt x="23" y="93"/>
                    <a:pt x="24" y="93"/>
                  </a:cubicBezTo>
                  <a:cubicBezTo>
                    <a:pt x="25" y="92"/>
                    <a:pt x="27" y="92"/>
                    <a:pt x="29" y="92"/>
                  </a:cubicBezTo>
                  <a:cubicBezTo>
                    <a:pt x="32" y="92"/>
                    <a:pt x="35" y="93"/>
                    <a:pt x="36" y="96"/>
                  </a:cubicBezTo>
                  <a:cubicBezTo>
                    <a:pt x="38" y="98"/>
                    <a:pt x="38" y="101"/>
                    <a:pt x="37" y="103"/>
                  </a:cubicBezTo>
                  <a:cubicBezTo>
                    <a:pt x="37" y="105"/>
                    <a:pt x="35" y="107"/>
                    <a:pt x="33" y="108"/>
                  </a:cubicBezTo>
                  <a:cubicBezTo>
                    <a:pt x="32" y="109"/>
                    <a:pt x="32" y="109"/>
                    <a:pt x="31" y="109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7" y="109"/>
                    <a:pt x="26" y="109"/>
                    <a:pt x="25" y="109"/>
                  </a:cubicBezTo>
                  <a:cubicBezTo>
                    <a:pt x="24" y="109"/>
                    <a:pt x="24" y="109"/>
                    <a:pt x="23" y="11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5" y="137"/>
                    <a:pt x="74" y="136"/>
                    <a:pt x="73" y="135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32"/>
                    <a:pt x="72" y="132"/>
                    <a:pt x="72" y="132"/>
                  </a:cubicBezTo>
                  <a:cubicBezTo>
                    <a:pt x="71" y="131"/>
                    <a:pt x="71" y="130"/>
                    <a:pt x="71" y="130"/>
                  </a:cubicBezTo>
                  <a:cubicBezTo>
                    <a:pt x="71" y="125"/>
                    <a:pt x="75" y="121"/>
                    <a:pt x="80" y="121"/>
                  </a:cubicBezTo>
                  <a:cubicBezTo>
                    <a:pt x="85" y="121"/>
                    <a:pt x="89" y="125"/>
                    <a:pt x="89" y="130"/>
                  </a:cubicBezTo>
                  <a:cubicBezTo>
                    <a:pt x="89" y="130"/>
                    <a:pt x="89" y="131"/>
                    <a:pt x="89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7" y="136"/>
                    <a:pt x="86" y="137"/>
                    <a:pt x="85" y="139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41" y="108"/>
                    <a:pt x="143" y="111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6" y="116"/>
                    <a:pt x="147" y="118"/>
                    <a:pt x="148" y="118"/>
                  </a:cubicBezTo>
                  <a:cubicBezTo>
                    <a:pt x="151" y="120"/>
                    <a:pt x="156" y="119"/>
                    <a:pt x="158" y="116"/>
                  </a:cubicBezTo>
                  <a:cubicBezTo>
                    <a:pt x="160" y="112"/>
                    <a:pt x="158" y="108"/>
                    <a:pt x="155" y="1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027474" y="2107421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06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40993" y="2673494"/>
              <a:ext cx="13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技能及其他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95704" y="2107421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016755" y="26734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求职意向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689294" y="4941603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410345" y="550767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教育背景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61354" y="4026691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05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97071" y="4550562"/>
              <a:ext cx="1678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实习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/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工作经历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253531" y="4026691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975836" y="455056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个人综述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49993" y="1209795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369593" y="17612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基础信息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277139" y="3276880"/>
              <a:ext cx="1313180" cy="870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简历</a:t>
              </a:r>
              <a:endPara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内容模块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EE9A342C-EE21-4191-A9B6-94CFAA172568}"/>
              </a:ext>
            </a:extLst>
          </p:cNvPr>
          <p:cNvSpPr txBox="1"/>
          <p:nvPr/>
        </p:nvSpPr>
        <p:spPr>
          <a:xfrm>
            <a:off x="917324" y="5350712"/>
            <a:ext cx="428194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设计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最适合 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你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的简历结构！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1D2C2DED-945E-46E0-AFA6-30775CAB0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0802D68C-2382-454B-8ECE-4A450B1C0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 hidden="1"/>
          <p:cNvSpPr txBox="1"/>
          <p:nvPr/>
        </p:nvSpPr>
        <p:spPr>
          <a:xfrm>
            <a:off x="-474133" y="2404533"/>
            <a:ext cx="330090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e7d195523061f1c0cedebb6e872f539bef8c3f919874e9d7F393EAC58BED21C2FF51B37DC2BB638B8C3BBDAAB512FD384E3D0607F6DC23BA52CABE0245F56B277CB44BFC96A756417CF1E34334CE67DE6FE65B8BD0FF56ADFD1688010C0B939282705ABEDFEA0E24358FE813C5F79CB5775A94475FAA0FB246C09704D7F072347C38601BA34D7DA3</a:t>
            </a:r>
            <a:endParaRPr lang="zh-CN" altLang="en-US" sz="133"/>
          </a:p>
        </p:txBody>
      </p:sp>
      <p:grpSp>
        <p:nvGrpSpPr>
          <p:cNvPr id="4" name="组合 3"/>
          <p:cNvGrpSpPr/>
          <p:nvPr/>
        </p:nvGrpSpPr>
        <p:grpSpPr>
          <a:xfrm>
            <a:off x="-91683" y="-18723"/>
            <a:ext cx="5676557" cy="3078155"/>
            <a:chOff x="-91683" y="-18723"/>
            <a:chExt cx="5676557" cy="3078155"/>
          </a:xfrm>
        </p:grpSpPr>
        <p:pic>
          <p:nvPicPr>
            <p:cNvPr id="52" name="图片 5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5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平行四边形 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平行四边形 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平行四边形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917324" y="255628"/>
              <a:ext cx="4667550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平行四边形 5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 txBox="1">
              <a:spLocks/>
            </p:cNvSpPr>
            <p:nvPr/>
          </p:nvSpPr>
          <p:spPr>
            <a:xfrm>
              <a:off x="1780767" y="324203"/>
              <a:ext cx="3213263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简历结构搭建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圆角矩形 2">
            <a:extLst>
              <a:ext uri="{FF2B5EF4-FFF2-40B4-BE49-F238E27FC236}">
                <a16:creationId xmlns="" xmlns:a16="http://schemas.microsoft.com/office/drawing/2014/main" id="{72B3F645-9774-4A7E-A39D-A52A34BB139D}"/>
              </a:ext>
            </a:extLst>
          </p:cNvPr>
          <p:cNvSpPr/>
          <p:nvPr/>
        </p:nvSpPr>
        <p:spPr>
          <a:xfrm>
            <a:off x="8442749" y="3451030"/>
            <a:ext cx="2924347" cy="1918590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2">
            <a:extLst>
              <a:ext uri="{FF2B5EF4-FFF2-40B4-BE49-F238E27FC236}">
                <a16:creationId xmlns="" xmlns:a16="http://schemas.microsoft.com/office/drawing/2014/main" id="{5CE97702-5EC4-4329-A8A1-FC7030282A00}"/>
              </a:ext>
            </a:extLst>
          </p:cNvPr>
          <p:cNvSpPr/>
          <p:nvPr/>
        </p:nvSpPr>
        <p:spPr>
          <a:xfrm>
            <a:off x="4994030" y="3450414"/>
            <a:ext cx="2924347" cy="1918590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48E8F411-F1C2-4E90-946D-479A3DB8EFD2}"/>
              </a:ext>
            </a:extLst>
          </p:cNvPr>
          <p:cNvSpPr txBox="1"/>
          <p:nvPr/>
        </p:nvSpPr>
        <p:spPr>
          <a:xfrm>
            <a:off x="8840680" y="3596466"/>
            <a:ext cx="233910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eaLnBrk="0" fontAlgn="base" hangingPunct="0"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800" b="1">
                <a:solidFill>
                  <a:srgbClr val="97B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模块内容增减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模块顺序调整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F1F07D25-955D-4382-924D-6323555536BB}"/>
              </a:ext>
            </a:extLst>
          </p:cNvPr>
          <p:cNvSpPr txBox="1"/>
          <p:nvPr/>
        </p:nvSpPr>
        <p:spPr>
          <a:xfrm>
            <a:off x="5478053" y="3596466"/>
            <a:ext cx="233910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eaLnBrk="0" fontAlgn="base" hangingPunct="0"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800" b="1">
                <a:solidFill>
                  <a:srgbClr val="97B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挖掘自身亮点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结合招聘重点</a:t>
            </a:r>
          </a:p>
        </p:txBody>
      </p:sp>
      <p:sp>
        <p:nvSpPr>
          <p:cNvPr id="42" name="等腰三角形 41">
            <a:extLst>
              <a:ext uri="{FF2B5EF4-FFF2-40B4-BE49-F238E27FC236}">
                <a16:creationId xmlns="" xmlns:a16="http://schemas.microsoft.com/office/drawing/2014/main" id="{A6B27329-6B5D-477E-B74B-89EDEA9694C2}"/>
              </a:ext>
            </a:extLst>
          </p:cNvPr>
          <p:cNvSpPr/>
          <p:nvPr/>
        </p:nvSpPr>
        <p:spPr>
          <a:xfrm rot="5400000">
            <a:off x="5375865" y="4710803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="" xmlns:a16="http://schemas.microsoft.com/office/drawing/2014/main" id="{46DC5332-0181-47C7-A74A-AA15C5D9FC00}"/>
              </a:ext>
            </a:extLst>
          </p:cNvPr>
          <p:cNvSpPr/>
          <p:nvPr/>
        </p:nvSpPr>
        <p:spPr>
          <a:xfrm rot="5400000">
            <a:off x="5375865" y="3977805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>
            <a:extLst>
              <a:ext uri="{FF2B5EF4-FFF2-40B4-BE49-F238E27FC236}">
                <a16:creationId xmlns="" xmlns:a16="http://schemas.microsoft.com/office/drawing/2014/main" id="{5D0E9728-BE4D-4908-9570-60AB2395C61F}"/>
              </a:ext>
            </a:extLst>
          </p:cNvPr>
          <p:cNvSpPr/>
          <p:nvPr/>
        </p:nvSpPr>
        <p:spPr>
          <a:xfrm rot="5400000">
            <a:off x="8789046" y="4725179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>
            <a:extLst>
              <a:ext uri="{FF2B5EF4-FFF2-40B4-BE49-F238E27FC236}">
                <a16:creationId xmlns="" xmlns:a16="http://schemas.microsoft.com/office/drawing/2014/main" id="{3CE5CE0F-0BB1-463F-A781-FA3B087E3933}"/>
              </a:ext>
            </a:extLst>
          </p:cNvPr>
          <p:cNvSpPr/>
          <p:nvPr/>
        </p:nvSpPr>
        <p:spPr>
          <a:xfrm rot="5400000">
            <a:off x="8789046" y="3992181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右弧形 46">
            <a:extLst>
              <a:ext uri="{FF2B5EF4-FFF2-40B4-BE49-F238E27FC236}">
                <a16:creationId xmlns="" xmlns:a16="http://schemas.microsoft.com/office/drawing/2014/main" id="{186A17A9-CB8B-4EE0-AC10-94752166EFD8}"/>
              </a:ext>
            </a:extLst>
          </p:cNvPr>
          <p:cNvSpPr/>
          <p:nvPr/>
        </p:nvSpPr>
        <p:spPr>
          <a:xfrm rot="16200000">
            <a:off x="8030059" y="2011288"/>
            <a:ext cx="559914" cy="2254854"/>
          </a:xfrm>
          <a:prstGeom prst="curvedLeftArrow">
            <a:avLst>
              <a:gd name="adj1" fmla="val 25000"/>
              <a:gd name="adj2" fmla="val 92176"/>
              <a:gd name="adj3" fmla="val 46839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箭头: 右弧形 47">
            <a:extLst>
              <a:ext uri="{FF2B5EF4-FFF2-40B4-BE49-F238E27FC236}">
                <a16:creationId xmlns="" xmlns:a16="http://schemas.microsoft.com/office/drawing/2014/main" id="{26412B89-C2B5-44E9-8B70-278894714185}"/>
              </a:ext>
            </a:extLst>
          </p:cNvPr>
          <p:cNvSpPr/>
          <p:nvPr/>
        </p:nvSpPr>
        <p:spPr>
          <a:xfrm rot="5400000">
            <a:off x="7819709" y="4583523"/>
            <a:ext cx="559917" cy="2254854"/>
          </a:xfrm>
          <a:prstGeom prst="curvedLeftArrow">
            <a:avLst>
              <a:gd name="adj1" fmla="val 25000"/>
              <a:gd name="adj2" fmla="val 92176"/>
              <a:gd name="adj3" fmla="val 46839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E4EB19E0-1035-43C0-8DAA-55B9BFEB0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36" y="2945945"/>
            <a:ext cx="3062874" cy="305943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26325359-6D69-42FA-97D6-25771EA808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B32A567E-2686-428E-BC77-25A384C79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319673" y="1063324"/>
            <a:ext cx="3251200" cy="2167466"/>
            <a:chOff x="4471558" y="712367"/>
            <a:chExt cx="3251200" cy="2167466"/>
          </a:xfrm>
        </p:grpSpPr>
        <p:sp>
          <p:nvSpPr>
            <p:cNvPr id="10" name="圆角矩形 9"/>
            <p:cNvSpPr/>
            <p:nvPr/>
          </p:nvSpPr>
          <p:spPr>
            <a:xfrm>
              <a:off x="4471558" y="71236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234226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简历外观设计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1" name="组合 4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93235" y="3975905"/>
            <a:ext cx="3251200" cy="2167466"/>
            <a:chOff x="8233570" y="708794"/>
            <a:chExt cx="3251200" cy="2167466"/>
          </a:xfrm>
        </p:grpSpPr>
        <p:sp>
          <p:nvSpPr>
            <p:cNvPr id="15" name="圆角矩形 14"/>
            <p:cNvSpPr/>
            <p:nvPr/>
          </p:nvSpPr>
          <p:spPr>
            <a:xfrm>
              <a:off x="8233570" y="708794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997395" y="19318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简历结构搭建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2" name="组合 41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4470400" y="3965331"/>
            <a:ext cx="3251200" cy="2167466"/>
            <a:chOff x="696483" y="3690697"/>
            <a:chExt cx="3251200" cy="2167466"/>
          </a:xfrm>
        </p:grpSpPr>
        <p:sp>
          <p:nvSpPr>
            <p:cNvPr id="20" name="圆角矩形 19"/>
            <p:cNvSpPr/>
            <p:nvPr/>
          </p:nvSpPr>
          <p:spPr>
            <a:xfrm>
              <a:off x="696483" y="369069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459149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简历内容锻造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3" name="组合 4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8245475" y="3964669"/>
            <a:ext cx="3251200" cy="2167466"/>
            <a:chOff x="4471558" y="3690035"/>
            <a:chExt cx="3251200" cy="2167466"/>
          </a:xfrm>
        </p:grpSpPr>
        <p:sp>
          <p:nvSpPr>
            <p:cNvPr id="25" name="圆角矩形 24"/>
            <p:cNvSpPr/>
            <p:nvPr/>
          </p:nvSpPr>
          <p:spPr>
            <a:xfrm>
              <a:off x="4471558" y="369003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234226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简历表达技巧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39" name="组合 38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2544598" y="1063852"/>
            <a:ext cx="3251200" cy="2167466"/>
            <a:chOff x="696483" y="712895"/>
            <a:chExt cx="3251200" cy="2167466"/>
          </a:xfrm>
        </p:grpSpPr>
        <p:sp>
          <p:nvSpPr>
            <p:cNvPr id="3" name="圆角矩形 2"/>
            <p:cNvSpPr/>
            <p:nvPr/>
          </p:nvSpPr>
          <p:spPr>
            <a:xfrm>
              <a:off x="696483" y="71289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466263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招聘启事解读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sp>
        <p:nvSpPr>
          <p:cNvPr id="7" name="圆角矩形 6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/>
          <p:nvPr/>
        </p:nvSpPr>
        <p:spPr>
          <a:xfrm>
            <a:off x="771525" y="1460500"/>
            <a:ext cx="3251200" cy="2167466"/>
          </a:xfrm>
          <a:prstGeom prst="roundRect">
            <a:avLst>
              <a:gd name="adj" fmla="val 1290"/>
            </a:avLst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3880949" y="2942069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Arial Black" panose="020B0A04020102020204" pitchFamily="34" charset="0"/>
              </a:rPr>
              <a:t>01</a:t>
            </a:r>
            <a:endParaRPr lang="zh-CN" altLang="en-US" sz="1200">
              <a:latin typeface="Arial Black" panose="020B0A04020102020204" pitchFamily="34" charset="0"/>
            </a:endParaRPr>
          </a:p>
        </p:txBody>
      </p:sp>
      <p:sp>
        <p:nvSpPr>
          <p:cNvPr id="11" name="椭圆 1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7656024" y="2942069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椭圆 1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029586" y="5858223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椭圆 2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5806751" y="5844077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12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椭圆 2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9581826" y="5844077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zh-CN" altLang="en-US" sz="12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750" y="1079086"/>
            <a:ext cx="3232800" cy="93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329" y="1074426"/>
            <a:ext cx="3234676" cy="936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367" y="3990580"/>
            <a:ext cx="3240000" cy="94532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772" y="3966261"/>
            <a:ext cx="3253903" cy="94821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952" y="3975905"/>
            <a:ext cx="3250008" cy="94220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A70D4CB8-FAF2-4AA8-9E7C-4AE65F0FF5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CD3FAFC9-C066-4919-86B3-4633E2BEB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平行四边形 37"/>
          <p:cNvSpPr/>
          <p:nvPr/>
        </p:nvSpPr>
        <p:spPr>
          <a:xfrm>
            <a:off x="-667657" y="4237504"/>
            <a:ext cx="5387683" cy="2620495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984" y="0"/>
            <a:ext cx="7649016" cy="6128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平行四边形 20"/>
          <p:cNvSpPr/>
          <p:nvPr/>
        </p:nvSpPr>
        <p:spPr>
          <a:xfrm>
            <a:off x="4525202" y="-31424"/>
            <a:ext cx="3162544" cy="6359653"/>
          </a:xfrm>
          <a:custGeom>
            <a:avLst/>
            <a:gdLst>
              <a:gd name="connsiteX0" fmla="*/ 0 w 6815138"/>
              <a:gd name="connsiteY0" fmla="*/ 2314575 h 2314575"/>
              <a:gd name="connsiteX1" fmla="*/ 1350161 w 6815138"/>
              <a:gd name="connsiteY1" fmla="*/ 0 h 2314575"/>
              <a:gd name="connsiteX2" fmla="*/ 6815138 w 6815138"/>
              <a:gd name="connsiteY2" fmla="*/ 0 h 2314575"/>
              <a:gd name="connsiteX3" fmla="*/ 5464977 w 6815138"/>
              <a:gd name="connsiteY3" fmla="*/ 2314575 h 2314575"/>
              <a:gd name="connsiteX4" fmla="*/ 0 w 6815138"/>
              <a:gd name="connsiteY4" fmla="*/ 2314575 h 2314575"/>
              <a:gd name="connsiteX0" fmla="*/ 0 w 6815138"/>
              <a:gd name="connsiteY0" fmla="*/ 2328863 h 2328863"/>
              <a:gd name="connsiteX1" fmla="*/ 7136 w 6815138"/>
              <a:gd name="connsiteY1" fmla="*/ 0 h 2328863"/>
              <a:gd name="connsiteX2" fmla="*/ 6815138 w 6815138"/>
              <a:gd name="connsiteY2" fmla="*/ 14288 h 2328863"/>
              <a:gd name="connsiteX3" fmla="*/ 5464977 w 6815138"/>
              <a:gd name="connsiteY3" fmla="*/ 2328863 h 2328863"/>
              <a:gd name="connsiteX4" fmla="*/ 0 w 6815138"/>
              <a:gd name="connsiteY4" fmla="*/ 2328863 h 2328863"/>
              <a:gd name="connsiteX0" fmla="*/ 7468 w 6822606"/>
              <a:gd name="connsiteY0" fmla="*/ 2328863 h 2328863"/>
              <a:gd name="connsiteX1" fmla="*/ 316 w 6822606"/>
              <a:gd name="connsiteY1" fmla="*/ 0 h 2328863"/>
              <a:gd name="connsiteX2" fmla="*/ 6822606 w 6822606"/>
              <a:gd name="connsiteY2" fmla="*/ 14288 h 2328863"/>
              <a:gd name="connsiteX3" fmla="*/ 5472445 w 6822606"/>
              <a:gd name="connsiteY3" fmla="*/ 2328863 h 2328863"/>
              <a:gd name="connsiteX4" fmla="*/ 7468 w 6822606"/>
              <a:gd name="connsiteY4" fmla="*/ 2328863 h 2328863"/>
              <a:gd name="connsiteX0" fmla="*/ 7468 w 6833254"/>
              <a:gd name="connsiteY0" fmla="*/ 2329222 h 2329222"/>
              <a:gd name="connsiteX1" fmla="*/ 316 w 6833254"/>
              <a:gd name="connsiteY1" fmla="*/ 359 h 2329222"/>
              <a:gd name="connsiteX2" fmla="*/ 6833254 w 6833254"/>
              <a:gd name="connsiteY2" fmla="*/ 0 h 2329222"/>
              <a:gd name="connsiteX3" fmla="*/ 5472445 w 6833254"/>
              <a:gd name="connsiteY3" fmla="*/ 2329222 h 2329222"/>
              <a:gd name="connsiteX4" fmla="*/ 7468 w 6833254"/>
              <a:gd name="connsiteY4" fmla="*/ 2329222 h 2329222"/>
              <a:gd name="connsiteX0" fmla="*/ 7468 w 6833254"/>
              <a:gd name="connsiteY0" fmla="*/ 2329222 h 2329222"/>
              <a:gd name="connsiteX1" fmla="*/ 316 w 6833254"/>
              <a:gd name="connsiteY1" fmla="*/ 359 h 2329222"/>
              <a:gd name="connsiteX2" fmla="*/ 6833254 w 6833254"/>
              <a:gd name="connsiteY2" fmla="*/ 0 h 2329222"/>
              <a:gd name="connsiteX3" fmla="*/ 88333 w 6833254"/>
              <a:gd name="connsiteY3" fmla="*/ 2317934 h 2329222"/>
              <a:gd name="connsiteX4" fmla="*/ 7468 w 6833254"/>
              <a:gd name="connsiteY4" fmla="*/ 2329222 h 232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3254" h="2329222">
                <a:moveTo>
                  <a:pt x="7468" y="2329222"/>
                </a:moveTo>
                <a:cubicBezTo>
                  <a:pt x="9847" y="1552934"/>
                  <a:pt x="-2063" y="776647"/>
                  <a:pt x="316" y="359"/>
                </a:cubicBezTo>
                <a:lnTo>
                  <a:pt x="6833254" y="0"/>
                </a:lnTo>
                <a:lnTo>
                  <a:pt x="88333" y="2317934"/>
                </a:lnTo>
                <a:lnTo>
                  <a:pt x="7468" y="23292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平行四边形 31"/>
          <p:cNvSpPr/>
          <p:nvPr/>
        </p:nvSpPr>
        <p:spPr>
          <a:xfrm>
            <a:off x="2546688" y="4568331"/>
            <a:ext cx="5141058" cy="1971389"/>
          </a:xfrm>
          <a:prstGeom prst="parallelogram">
            <a:avLst>
              <a:gd name="adj" fmla="val 53803"/>
            </a:avLst>
          </a:prstGeom>
          <a:noFill/>
          <a:ln w="3175">
            <a:solidFill>
              <a:srgbClr val="548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548852" y="2373145"/>
            <a:ext cx="5976000" cy="1864360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697706" y="1857829"/>
            <a:ext cx="448923" cy="813466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H="1">
            <a:off x="1146630" y="1857829"/>
            <a:ext cx="5609012" cy="0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平行四边形 45"/>
          <p:cNvSpPr/>
          <p:nvPr/>
        </p:nvSpPr>
        <p:spPr>
          <a:xfrm>
            <a:off x="6281937" y="991215"/>
            <a:ext cx="737830" cy="717539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平行四边形 46"/>
          <p:cNvSpPr/>
          <p:nvPr/>
        </p:nvSpPr>
        <p:spPr>
          <a:xfrm>
            <a:off x="6013172" y="1514008"/>
            <a:ext cx="268765" cy="156772"/>
          </a:xfrm>
          <a:prstGeom prst="parallelogram">
            <a:avLst>
              <a:gd name="adj" fmla="val 56842"/>
            </a:avLst>
          </a:prstGeom>
          <a:solidFill>
            <a:srgbClr val="5486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SpPr/>
          <p:nvPr/>
        </p:nvSpPr>
        <p:spPr>
          <a:xfrm flipH="1" flipV="1">
            <a:off x="-2999" y="2665415"/>
            <a:ext cx="8158470" cy="3066720"/>
          </a:xfrm>
          <a:custGeom>
            <a:avLst/>
            <a:gdLst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367269 w 6557491"/>
              <a:gd name="connsiteY4" fmla="*/ 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297148 w 6557491"/>
              <a:gd name="connsiteY4" fmla="*/ 856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297148 w 6557491"/>
              <a:gd name="connsiteY4" fmla="*/ 856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69178 w 6569178"/>
              <a:gd name="connsiteY0" fmla="*/ 1800200 h 1808762"/>
              <a:gd name="connsiteX1" fmla="*/ 6173642 w 6569178"/>
              <a:gd name="connsiteY1" fmla="*/ 1800200 h 1808762"/>
              <a:gd name="connsiteX2" fmla="*/ 1781154 w 6569178"/>
              <a:gd name="connsiteY2" fmla="*/ 1800200 h 1808762"/>
              <a:gd name="connsiteX3" fmla="*/ 0 w 6569178"/>
              <a:gd name="connsiteY3" fmla="*/ 1808762 h 1808762"/>
              <a:gd name="connsiteX4" fmla="*/ 1308835 w 6569178"/>
              <a:gd name="connsiteY4" fmla="*/ 8560 h 1808762"/>
              <a:gd name="connsiteX5" fmla="*/ 1781154 w 6569178"/>
              <a:gd name="connsiteY5" fmla="*/ 0 h 1808762"/>
              <a:gd name="connsiteX6" fmla="*/ 6173642 w 6569178"/>
              <a:gd name="connsiteY6" fmla="*/ 0 h 1808762"/>
              <a:gd name="connsiteX7" fmla="*/ 6569178 w 6569178"/>
              <a:gd name="connsiteY7" fmla="*/ 0 h 1808762"/>
              <a:gd name="connsiteX8" fmla="*/ 6569178 w 6569178"/>
              <a:gd name="connsiteY8" fmla="*/ 1800200 h 180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9178" h="1808762">
                <a:moveTo>
                  <a:pt x="6569178" y="1800200"/>
                </a:moveTo>
                <a:lnTo>
                  <a:pt x="6173642" y="1800200"/>
                </a:lnTo>
                <a:lnTo>
                  <a:pt x="1781154" y="1800200"/>
                </a:lnTo>
                <a:lnTo>
                  <a:pt x="0" y="1808762"/>
                </a:lnTo>
                <a:lnTo>
                  <a:pt x="1308835" y="8560"/>
                </a:lnTo>
                <a:lnTo>
                  <a:pt x="1781154" y="0"/>
                </a:lnTo>
                <a:lnTo>
                  <a:pt x="6173642" y="0"/>
                </a:lnTo>
                <a:lnTo>
                  <a:pt x="6569178" y="0"/>
                </a:lnTo>
                <a:lnTo>
                  <a:pt x="6569178" y="180020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D1F8B645-8D0D-44E6-8E4B-7FC2C4DE7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sp>
        <p:nvSpPr>
          <p:cNvPr id="17" name="矩形 16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>
            <a:extLst>
              <a:ext uri="{FF2B5EF4-FFF2-40B4-BE49-F238E27FC236}">
                <a16:creationId xmlns="" xmlns:a16="http://schemas.microsoft.com/office/drawing/2014/main" id="{B21D4962-92F3-4C90-981F-B0A8DC22084D}"/>
              </a:ext>
            </a:extLst>
          </p:cNvPr>
          <p:cNvSpPr/>
          <p:nvPr/>
        </p:nvSpPr>
        <p:spPr>
          <a:xfrm>
            <a:off x="697706" y="3554841"/>
            <a:ext cx="536237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66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Thank You</a:t>
            </a:r>
            <a:endParaRPr lang="zh-CN" altLang="en-US" sz="66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FAEE9056-641E-4806-BA68-5E2B5CFE3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平行四边形 37"/>
          <p:cNvSpPr/>
          <p:nvPr/>
        </p:nvSpPr>
        <p:spPr>
          <a:xfrm>
            <a:off x="-667657" y="4237504"/>
            <a:ext cx="5387683" cy="2620495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984" y="0"/>
            <a:ext cx="7649016" cy="6128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平行四边形 20"/>
          <p:cNvSpPr/>
          <p:nvPr/>
        </p:nvSpPr>
        <p:spPr>
          <a:xfrm>
            <a:off x="4525202" y="-31424"/>
            <a:ext cx="3162544" cy="6359653"/>
          </a:xfrm>
          <a:custGeom>
            <a:avLst/>
            <a:gdLst>
              <a:gd name="connsiteX0" fmla="*/ 0 w 6815138"/>
              <a:gd name="connsiteY0" fmla="*/ 2314575 h 2314575"/>
              <a:gd name="connsiteX1" fmla="*/ 1350161 w 6815138"/>
              <a:gd name="connsiteY1" fmla="*/ 0 h 2314575"/>
              <a:gd name="connsiteX2" fmla="*/ 6815138 w 6815138"/>
              <a:gd name="connsiteY2" fmla="*/ 0 h 2314575"/>
              <a:gd name="connsiteX3" fmla="*/ 5464977 w 6815138"/>
              <a:gd name="connsiteY3" fmla="*/ 2314575 h 2314575"/>
              <a:gd name="connsiteX4" fmla="*/ 0 w 6815138"/>
              <a:gd name="connsiteY4" fmla="*/ 2314575 h 2314575"/>
              <a:gd name="connsiteX0" fmla="*/ 0 w 6815138"/>
              <a:gd name="connsiteY0" fmla="*/ 2328863 h 2328863"/>
              <a:gd name="connsiteX1" fmla="*/ 7136 w 6815138"/>
              <a:gd name="connsiteY1" fmla="*/ 0 h 2328863"/>
              <a:gd name="connsiteX2" fmla="*/ 6815138 w 6815138"/>
              <a:gd name="connsiteY2" fmla="*/ 14288 h 2328863"/>
              <a:gd name="connsiteX3" fmla="*/ 5464977 w 6815138"/>
              <a:gd name="connsiteY3" fmla="*/ 2328863 h 2328863"/>
              <a:gd name="connsiteX4" fmla="*/ 0 w 6815138"/>
              <a:gd name="connsiteY4" fmla="*/ 2328863 h 2328863"/>
              <a:gd name="connsiteX0" fmla="*/ 7468 w 6822606"/>
              <a:gd name="connsiteY0" fmla="*/ 2328863 h 2328863"/>
              <a:gd name="connsiteX1" fmla="*/ 316 w 6822606"/>
              <a:gd name="connsiteY1" fmla="*/ 0 h 2328863"/>
              <a:gd name="connsiteX2" fmla="*/ 6822606 w 6822606"/>
              <a:gd name="connsiteY2" fmla="*/ 14288 h 2328863"/>
              <a:gd name="connsiteX3" fmla="*/ 5472445 w 6822606"/>
              <a:gd name="connsiteY3" fmla="*/ 2328863 h 2328863"/>
              <a:gd name="connsiteX4" fmla="*/ 7468 w 6822606"/>
              <a:gd name="connsiteY4" fmla="*/ 2328863 h 2328863"/>
              <a:gd name="connsiteX0" fmla="*/ 7468 w 6833254"/>
              <a:gd name="connsiteY0" fmla="*/ 2329222 h 2329222"/>
              <a:gd name="connsiteX1" fmla="*/ 316 w 6833254"/>
              <a:gd name="connsiteY1" fmla="*/ 359 h 2329222"/>
              <a:gd name="connsiteX2" fmla="*/ 6833254 w 6833254"/>
              <a:gd name="connsiteY2" fmla="*/ 0 h 2329222"/>
              <a:gd name="connsiteX3" fmla="*/ 5472445 w 6833254"/>
              <a:gd name="connsiteY3" fmla="*/ 2329222 h 2329222"/>
              <a:gd name="connsiteX4" fmla="*/ 7468 w 6833254"/>
              <a:gd name="connsiteY4" fmla="*/ 2329222 h 2329222"/>
              <a:gd name="connsiteX0" fmla="*/ 7468 w 6833254"/>
              <a:gd name="connsiteY0" fmla="*/ 2329222 h 2329222"/>
              <a:gd name="connsiteX1" fmla="*/ 316 w 6833254"/>
              <a:gd name="connsiteY1" fmla="*/ 359 h 2329222"/>
              <a:gd name="connsiteX2" fmla="*/ 6833254 w 6833254"/>
              <a:gd name="connsiteY2" fmla="*/ 0 h 2329222"/>
              <a:gd name="connsiteX3" fmla="*/ 88333 w 6833254"/>
              <a:gd name="connsiteY3" fmla="*/ 2317934 h 2329222"/>
              <a:gd name="connsiteX4" fmla="*/ 7468 w 6833254"/>
              <a:gd name="connsiteY4" fmla="*/ 2329222 h 232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3254" h="2329222">
                <a:moveTo>
                  <a:pt x="7468" y="2329222"/>
                </a:moveTo>
                <a:cubicBezTo>
                  <a:pt x="9847" y="1552934"/>
                  <a:pt x="-2063" y="776647"/>
                  <a:pt x="316" y="359"/>
                </a:cubicBezTo>
                <a:lnTo>
                  <a:pt x="6833254" y="0"/>
                </a:lnTo>
                <a:lnTo>
                  <a:pt x="88333" y="2317934"/>
                </a:lnTo>
                <a:lnTo>
                  <a:pt x="7468" y="23292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平行四边形 31"/>
          <p:cNvSpPr/>
          <p:nvPr/>
        </p:nvSpPr>
        <p:spPr>
          <a:xfrm>
            <a:off x="2546688" y="4568331"/>
            <a:ext cx="5141058" cy="1971389"/>
          </a:xfrm>
          <a:prstGeom prst="parallelogram">
            <a:avLst>
              <a:gd name="adj" fmla="val 53803"/>
            </a:avLst>
          </a:prstGeom>
          <a:noFill/>
          <a:ln w="3175">
            <a:solidFill>
              <a:srgbClr val="548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548852" y="2373145"/>
            <a:ext cx="5976000" cy="1864360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697706" y="1857829"/>
            <a:ext cx="448923" cy="813466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H="1">
            <a:off x="1146630" y="1857829"/>
            <a:ext cx="5609012" cy="0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平行四边形 45"/>
          <p:cNvSpPr/>
          <p:nvPr/>
        </p:nvSpPr>
        <p:spPr>
          <a:xfrm>
            <a:off x="6281937" y="991215"/>
            <a:ext cx="737830" cy="717539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平行四边形 46"/>
          <p:cNvSpPr/>
          <p:nvPr/>
        </p:nvSpPr>
        <p:spPr>
          <a:xfrm>
            <a:off x="6013172" y="1514008"/>
            <a:ext cx="268765" cy="156772"/>
          </a:xfrm>
          <a:prstGeom prst="parallelogram">
            <a:avLst>
              <a:gd name="adj" fmla="val 56842"/>
            </a:avLst>
          </a:prstGeom>
          <a:solidFill>
            <a:srgbClr val="5486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SpPr/>
          <p:nvPr/>
        </p:nvSpPr>
        <p:spPr>
          <a:xfrm flipH="1" flipV="1">
            <a:off x="-2999" y="2665415"/>
            <a:ext cx="8158470" cy="3066720"/>
          </a:xfrm>
          <a:custGeom>
            <a:avLst/>
            <a:gdLst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367269 w 6557491"/>
              <a:gd name="connsiteY4" fmla="*/ 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297148 w 6557491"/>
              <a:gd name="connsiteY4" fmla="*/ 856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297148 w 6557491"/>
              <a:gd name="connsiteY4" fmla="*/ 856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69178 w 6569178"/>
              <a:gd name="connsiteY0" fmla="*/ 1800200 h 1808762"/>
              <a:gd name="connsiteX1" fmla="*/ 6173642 w 6569178"/>
              <a:gd name="connsiteY1" fmla="*/ 1800200 h 1808762"/>
              <a:gd name="connsiteX2" fmla="*/ 1781154 w 6569178"/>
              <a:gd name="connsiteY2" fmla="*/ 1800200 h 1808762"/>
              <a:gd name="connsiteX3" fmla="*/ 0 w 6569178"/>
              <a:gd name="connsiteY3" fmla="*/ 1808762 h 1808762"/>
              <a:gd name="connsiteX4" fmla="*/ 1308835 w 6569178"/>
              <a:gd name="connsiteY4" fmla="*/ 8560 h 1808762"/>
              <a:gd name="connsiteX5" fmla="*/ 1781154 w 6569178"/>
              <a:gd name="connsiteY5" fmla="*/ 0 h 1808762"/>
              <a:gd name="connsiteX6" fmla="*/ 6173642 w 6569178"/>
              <a:gd name="connsiteY6" fmla="*/ 0 h 1808762"/>
              <a:gd name="connsiteX7" fmla="*/ 6569178 w 6569178"/>
              <a:gd name="connsiteY7" fmla="*/ 0 h 1808762"/>
              <a:gd name="connsiteX8" fmla="*/ 6569178 w 6569178"/>
              <a:gd name="connsiteY8" fmla="*/ 1800200 h 180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9178" h="1808762">
                <a:moveTo>
                  <a:pt x="6569178" y="1800200"/>
                </a:moveTo>
                <a:lnTo>
                  <a:pt x="6173642" y="1800200"/>
                </a:lnTo>
                <a:lnTo>
                  <a:pt x="1781154" y="1800200"/>
                </a:lnTo>
                <a:lnTo>
                  <a:pt x="0" y="1808762"/>
                </a:lnTo>
                <a:lnTo>
                  <a:pt x="1308835" y="8560"/>
                </a:lnTo>
                <a:lnTo>
                  <a:pt x="1781154" y="0"/>
                </a:lnTo>
                <a:lnTo>
                  <a:pt x="6173642" y="0"/>
                </a:lnTo>
                <a:lnTo>
                  <a:pt x="6569178" y="0"/>
                </a:lnTo>
                <a:lnTo>
                  <a:pt x="6569178" y="180020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566195" y="3165619"/>
            <a:ext cx="5976439" cy="20159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6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脱胎换骨</a:t>
            </a:r>
            <a:endParaRPr lang="en-US" altLang="zh-CN" sz="60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ts val="600"/>
              </a:spcBef>
            </a:pPr>
            <a:r>
              <a:rPr lang="zh-CN" altLang="en-US" sz="6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简历打磨</a:t>
            </a:r>
            <a:r>
              <a:rPr lang="zh-CN" altLang="en-US" sz="4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（下）</a:t>
            </a:r>
            <a:endParaRPr lang="zh-CN" altLang="en-US" sz="60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D1F8B645-8D0D-44E6-8E4B-7FC2C4DE7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FF0071C0-133D-446F-AF11-AE2E91434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0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319673" y="1063324"/>
            <a:ext cx="3251200" cy="2167466"/>
            <a:chOff x="4471558" y="712367"/>
            <a:chExt cx="3251200" cy="2167466"/>
          </a:xfrm>
        </p:grpSpPr>
        <p:sp>
          <p:nvSpPr>
            <p:cNvPr id="10" name="圆角矩形 9"/>
            <p:cNvSpPr/>
            <p:nvPr/>
          </p:nvSpPr>
          <p:spPr>
            <a:xfrm>
              <a:off x="4471558" y="71236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234226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简历外观设计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1" name="组合 4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93235" y="3975905"/>
            <a:ext cx="3251200" cy="2167466"/>
            <a:chOff x="8233570" y="708794"/>
            <a:chExt cx="3251200" cy="2167466"/>
          </a:xfrm>
        </p:grpSpPr>
        <p:sp>
          <p:nvSpPr>
            <p:cNvPr id="15" name="圆角矩形 14"/>
            <p:cNvSpPr/>
            <p:nvPr/>
          </p:nvSpPr>
          <p:spPr>
            <a:xfrm>
              <a:off x="8233570" y="708794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997395" y="19318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简历结构搭建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2" name="组合 41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4470400" y="3965331"/>
            <a:ext cx="3251200" cy="2167466"/>
            <a:chOff x="696483" y="3690697"/>
            <a:chExt cx="3251200" cy="2167466"/>
          </a:xfrm>
        </p:grpSpPr>
        <p:sp>
          <p:nvSpPr>
            <p:cNvPr id="20" name="圆角矩形 19"/>
            <p:cNvSpPr/>
            <p:nvPr/>
          </p:nvSpPr>
          <p:spPr>
            <a:xfrm>
              <a:off x="696483" y="369069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305261" y="4900059"/>
              <a:ext cx="203132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5486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简历内容锻造</a:t>
              </a:r>
              <a:endParaRPr lang="en-US" altLang="zh-CN" sz="2400" b="1" dirty="0">
                <a:ln w="0"/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3" name="组合 4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8245475" y="3964669"/>
            <a:ext cx="3251200" cy="2167466"/>
            <a:chOff x="4471558" y="3690035"/>
            <a:chExt cx="3251200" cy="2167466"/>
          </a:xfrm>
        </p:grpSpPr>
        <p:sp>
          <p:nvSpPr>
            <p:cNvPr id="25" name="圆角矩形 24"/>
            <p:cNvSpPr/>
            <p:nvPr/>
          </p:nvSpPr>
          <p:spPr>
            <a:xfrm>
              <a:off x="4471558" y="369003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234226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简历表达技巧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39" name="组合 38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2544598" y="1063852"/>
            <a:ext cx="3251200" cy="2167466"/>
            <a:chOff x="696483" y="712895"/>
            <a:chExt cx="3251200" cy="2167466"/>
          </a:xfrm>
        </p:grpSpPr>
        <p:sp>
          <p:nvSpPr>
            <p:cNvPr id="3" name="圆角矩形 2"/>
            <p:cNvSpPr/>
            <p:nvPr/>
          </p:nvSpPr>
          <p:spPr>
            <a:xfrm>
              <a:off x="696483" y="71289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466263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招聘启事解读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sp>
        <p:nvSpPr>
          <p:cNvPr id="7" name="圆角矩形 6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/>
          <p:nvPr/>
        </p:nvSpPr>
        <p:spPr>
          <a:xfrm>
            <a:off x="771525" y="1460500"/>
            <a:ext cx="3251200" cy="2167466"/>
          </a:xfrm>
          <a:prstGeom prst="roundRect">
            <a:avLst>
              <a:gd name="adj" fmla="val 1290"/>
            </a:avLst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3880949" y="2942069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椭圆 1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7656024" y="2942069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椭圆 1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029586" y="5858223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椭圆 2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5806751" y="5844077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12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椭圆 2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9581826" y="5844077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05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750" y="1079086"/>
            <a:ext cx="3232800" cy="93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329" y="1074426"/>
            <a:ext cx="3234676" cy="936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367" y="3990580"/>
            <a:ext cx="3240000" cy="94532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772" y="3966261"/>
            <a:ext cx="3253903" cy="94821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952" y="3975905"/>
            <a:ext cx="3250008" cy="94220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A70D4CB8-FAF2-4AA8-9E7C-4AE65F0FF5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DB59EE46-B6D1-4142-8EF4-D66B4DCA0B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"/>
          <p:cNvSpPr/>
          <p:nvPr/>
        </p:nvSpPr>
        <p:spPr>
          <a:xfrm>
            <a:off x="5017881" y="5770094"/>
            <a:ext cx="4759165" cy="594215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403335" y="2058411"/>
            <a:ext cx="3739112" cy="3416320"/>
            <a:chOff x="5810957" y="1444753"/>
            <a:chExt cx="3739112" cy="3416320"/>
          </a:xfrm>
        </p:grpSpPr>
        <p:sp>
          <p:nvSpPr>
            <p:cNvPr id="9" name="矩形 8"/>
            <p:cNvSpPr/>
            <p:nvPr/>
          </p:nvSpPr>
          <p:spPr>
            <a:xfrm>
              <a:off x="5810957" y="1474751"/>
              <a:ext cx="1910704" cy="33673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姓名</a:t>
              </a:r>
            </a:p>
            <a:p>
              <a:pPr marL="342900" indent="-342900" algn="just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性别</a:t>
              </a:r>
              <a:endPara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政治面貌</a:t>
              </a:r>
            </a:p>
            <a:p>
              <a:pPr marL="342900" indent="-342900" algn="just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zh-CN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所在地</a:t>
              </a:r>
              <a:endPara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 algn="just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家庭住址</a:t>
              </a:r>
              <a:endPara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 algn="just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通讯地址</a:t>
              </a:r>
              <a:endPara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婚姻状况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紧急联系人</a:t>
              </a:r>
              <a:endParaRPr lang="zh-CN" altLang="zh-CN" sz="19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931371" y="1444753"/>
              <a:ext cx="1618698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民族</a:t>
              </a: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籍贯</a:t>
              </a: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生日</a:t>
              </a: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身高</a:t>
              </a: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体重</a:t>
              </a:r>
              <a:endPara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星座</a:t>
              </a:r>
              <a:endPara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血型</a:t>
              </a:r>
              <a:endPara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家庭成员</a:t>
              </a:r>
              <a:endParaRPr lang="en-US" altLang="zh-CN" sz="19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224446" y="5751969"/>
            <a:ext cx="601565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kern="100" dirty="0"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挑选必要信息；联系方式注意事项</a:t>
            </a:r>
            <a:endParaRPr lang="zh-CN" altLang="zh-CN" sz="2000" b="1" kern="100" dirty="0">
              <a:solidFill>
                <a:srgbClr val="5486A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 rot="2366945">
            <a:off x="9534003" y="5652898"/>
            <a:ext cx="414670" cy="414670"/>
            <a:chOff x="2252330" y="1638300"/>
            <a:chExt cx="414670" cy="414670"/>
          </a:xfrm>
        </p:grpSpPr>
        <p:sp>
          <p:nvSpPr>
            <p:cNvPr id="19" name="Oval 2"/>
            <p:cNvSpPr/>
            <p:nvPr/>
          </p:nvSpPr>
          <p:spPr>
            <a:xfrm>
              <a:off x="2252330" y="1638300"/>
              <a:ext cx="414670" cy="4146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0" name="Freeform 44"/>
            <p:cNvSpPr>
              <a:spLocks noEditPoints="1"/>
            </p:cNvSpPr>
            <p:nvPr/>
          </p:nvSpPr>
          <p:spPr bwMode="auto">
            <a:xfrm>
              <a:off x="2360086" y="1768277"/>
              <a:ext cx="199159" cy="178526"/>
            </a:xfrm>
            <a:custGeom>
              <a:avLst/>
              <a:gdLst>
                <a:gd name="T0" fmla="*/ 148 w 297"/>
                <a:gd name="T1" fmla="*/ 266 h 266"/>
                <a:gd name="T2" fmla="*/ 148 w 297"/>
                <a:gd name="T3" fmla="*/ 266 h 266"/>
                <a:gd name="T4" fmla="*/ 144 w 297"/>
                <a:gd name="T5" fmla="*/ 264 h 266"/>
                <a:gd name="T6" fmla="*/ 37 w 297"/>
                <a:gd name="T7" fmla="*/ 156 h 266"/>
                <a:gd name="T8" fmla="*/ 0 w 297"/>
                <a:gd name="T9" fmla="*/ 76 h 266"/>
                <a:gd name="T10" fmla="*/ 75 w 297"/>
                <a:gd name="T11" fmla="*/ 0 h 266"/>
                <a:gd name="T12" fmla="*/ 148 w 297"/>
                <a:gd name="T13" fmla="*/ 41 h 266"/>
                <a:gd name="T14" fmla="*/ 222 w 297"/>
                <a:gd name="T15" fmla="*/ 0 h 266"/>
                <a:gd name="T16" fmla="*/ 297 w 297"/>
                <a:gd name="T17" fmla="*/ 76 h 266"/>
                <a:gd name="T18" fmla="*/ 259 w 297"/>
                <a:gd name="T19" fmla="*/ 156 h 266"/>
                <a:gd name="T20" fmla="*/ 153 w 297"/>
                <a:gd name="T21" fmla="*/ 264 h 266"/>
                <a:gd name="T22" fmla="*/ 148 w 297"/>
                <a:gd name="T23" fmla="*/ 266 h 266"/>
                <a:gd name="T24" fmla="*/ 75 w 297"/>
                <a:gd name="T25" fmla="*/ 13 h 266"/>
                <a:gd name="T26" fmla="*/ 13 w 297"/>
                <a:gd name="T27" fmla="*/ 76 h 266"/>
                <a:gd name="T28" fmla="*/ 46 w 297"/>
                <a:gd name="T29" fmla="*/ 147 h 266"/>
                <a:gd name="T30" fmla="*/ 148 w 297"/>
                <a:gd name="T31" fmla="*/ 251 h 266"/>
                <a:gd name="T32" fmla="*/ 250 w 297"/>
                <a:gd name="T33" fmla="*/ 147 h 266"/>
                <a:gd name="T34" fmla="*/ 284 w 297"/>
                <a:gd name="T35" fmla="*/ 76 h 266"/>
                <a:gd name="T36" fmla="*/ 222 w 297"/>
                <a:gd name="T37" fmla="*/ 13 h 266"/>
                <a:gd name="T38" fmla="*/ 157 w 297"/>
                <a:gd name="T39" fmla="*/ 51 h 266"/>
                <a:gd name="T40" fmla="*/ 153 w 297"/>
                <a:gd name="T41" fmla="*/ 55 h 266"/>
                <a:gd name="T42" fmla="*/ 148 w 297"/>
                <a:gd name="T43" fmla="*/ 57 h 266"/>
                <a:gd name="T44" fmla="*/ 148 w 297"/>
                <a:gd name="T45" fmla="*/ 57 h 266"/>
                <a:gd name="T46" fmla="*/ 143 w 297"/>
                <a:gd name="T47" fmla="*/ 55 h 266"/>
                <a:gd name="T48" fmla="*/ 140 w 297"/>
                <a:gd name="T49" fmla="*/ 51 h 266"/>
                <a:gd name="T50" fmla="*/ 75 w 297"/>
                <a:gd name="T51" fmla="*/ 1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7" h="266">
                  <a:moveTo>
                    <a:pt x="148" y="266"/>
                  </a:moveTo>
                  <a:cubicBezTo>
                    <a:pt x="148" y="266"/>
                    <a:pt x="148" y="266"/>
                    <a:pt x="148" y="266"/>
                  </a:cubicBezTo>
                  <a:cubicBezTo>
                    <a:pt x="147" y="266"/>
                    <a:pt x="145" y="266"/>
                    <a:pt x="144" y="264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13" y="132"/>
                    <a:pt x="0" y="104"/>
                    <a:pt x="0" y="76"/>
                  </a:cubicBezTo>
                  <a:cubicBezTo>
                    <a:pt x="0" y="30"/>
                    <a:pt x="30" y="0"/>
                    <a:pt x="75" y="0"/>
                  </a:cubicBezTo>
                  <a:cubicBezTo>
                    <a:pt x="113" y="0"/>
                    <a:pt x="128" y="17"/>
                    <a:pt x="148" y="41"/>
                  </a:cubicBezTo>
                  <a:cubicBezTo>
                    <a:pt x="169" y="17"/>
                    <a:pt x="184" y="0"/>
                    <a:pt x="222" y="0"/>
                  </a:cubicBezTo>
                  <a:cubicBezTo>
                    <a:pt x="267" y="0"/>
                    <a:pt x="297" y="30"/>
                    <a:pt x="297" y="76"/>
                  </a:cubicBezTo>
                  <a:cubicBezTo>
                    <a:pt x="297" y="104"/>
                    <a:pt x="283" y="132"/>
                    <a:pt x="259" y="156"/>
                  </a:cubicBezTo>
                  <a:cubicBezTo>
                    <a:pt x="153" y="264"/>
                    <a:pt x="153" y="264"/>
                    <a:pt x="153" y="264"/>
                  </a:cubicBezTo>
                  <a:cubicBezTo>
                    <a:pt x="152" y="266"/>
                    <a:pt x="150" y="266"/>
                    <a:pt x="148" y="266"/>
                  </a:cubicBezTo>
                  <a:close/>
                  <a:moveTo>
                    <a:pt x="75" y="13"/>
                  </a:moveTo>
                  <a:cubicBezTo>
                    <a:pt x="37" y="13"/>
                    <a:pt x="13" y="38"/>
                    <a:pt x="13" y="76"/>
                  </a:cubicBezTo>
                  <a:cubicBezTo>
                    <a:pt x="13" y="100"/>
                    <a:pt x="25" y="126"/>
                    <a:pt x="46" y="147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250" y="147"/>
                    <a:pt x="250" y="147"/>
                    <a:pt x="250" y="147"/>
                  </a:cubicBezTo>
                  <a:cubicBezTo>
                    <a:pt x="272" y="126"/>
                    <a:pt x="284" y="100"/>
                    <a:pt x="284" y="76"/>
                  </a:cubicBezTo>
                  <a:cubicBezTo>
                    <a:pt x="284" y="38"/>
                    <a:pt x="260" y="13"/>
                    <a:pt x="222" y="13"/>
                  </a:cubicBezTo>
                  <a:cubicBezTo>
                    <a:pt x="189" y="13"/>
                    <a:pt x="177" y="27"/>
                    <a:pt x="157" y="51"/>
                  </a:cubicBezTo>
                  <a:cubicBezTo>
                    <a:pt x="153" y="55"/>
                    <a:pt x="153" y="55"/>
                    <a:pt x="153" y="55"/>
                  </a:cubicBezTo>
                  <a:cubicBezTo>
                    <a:pt x="152" y="56"/>
                    <a:pt x="150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6" y="57"/>
                    <a:pt x="145" y="56"/>
                    <a:pt x="143" y="55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20" y="27"/>
                    <a:pt x="108" y="13"/>
                    <a:pt x="75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-91683" y="-18723"/>
            <a:ext cx="5479609" cy="3078155"/>
            <a:chOff x="-91683" y="-18723"/>
            <a:chExt cx="5479609" cy="3078155"/>
          </a:xfrm>
        </p:grpSpPr>
        <p:pic>
          <p:nvPicPr>
            <p:cNvPr id="23" name="图片 2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24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平行四边形 2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6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7" name="平行四边形 2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8" name="平行四边形 2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917324" y="255628"/>
              <a:ext cx="447060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平行四边形 3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  <p:cNvSpPr txBox="1">
              <a:spLocks/>
            </p:cNvSpPr>
            <p:nvPr/>
          </p:nvSpPr>
          <p:spPr>
            <a:xfrm>
              <a:off x="1620224" y="324203"/>
              <a:ext cx="3120587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简历内容锻造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65075" y="5204996"/>
            <a:ext cx="1168968" cy="1489129"/>
          </a:xfrm>
          <a:prstGeom prst="rect">
            <a:avLst/>
          </a:prstGeom>
        </p:spPr>
      </p:pic>
      <p:sp>
        <p:nvSpPr>
          <p:cNvPr id="34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861FFE21-8161-4147-833A-50A91E073793}"/>
              </a:ext>
            </a:extLst>
          </p:cNvPr>
          <p:cNvSpPr/>
          <p:nvPr/>
        </p:nvSpPr>
        <p:spPr>
          <a:xfrm>
            <a:off x="9241004" y="969891"/>
            <a:ext cx="2950995" cy="1005548"/>
          </a:xfrm>
          <a:custGeom>
            <a:avLst/>
            <a:gdLst>
              <a:gd name="connsiteX0" fmla="*/ 6206885 w 6206885"/>
              <a:gd name="connsiteY0" fmla="*/ 1008410 h 1008410"/>
              <a:gd name="connsiteX1" fmla="*/ 5811349 w 6206885"/>
              <a:gd name="connsiteY1" fmla="*/ 1008410 h 1008410"/>
              <a:gd name="connsiteX2" fmla="*/ 1418861 w 6206885"/>
              <a:gd name="connsiteY2" fmla="*/ 1008410 h 1008410"/>
              <a:gd name="connsiteX3" fmla="*/ 0 w 6206885"/>
              <a:gd name="connsiteY3" fmla="*/ 1008410 h 1008410"/>
              <a:gd name="connsiteX4" fmla="*/ 1062631 w 6206885"/>
              <a:gd name="connsiteY4" fmla="*/ 0 h 1008410"/>
              <a:gd name="connsiteX5" fmla="*/ 6206885 w 6206885"/>
              <a:gd name="connsiteY5" fmla="*/ 0 h 1008410"/>
              <a:gd name="connsiteX6" fmla="*/ 6206885 w 6206885"/>
              <a:gd name="connsiteY6" fmla="*/ 1008410 h 100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6885" h="1008410">
                <a:moveTo>
                  <a:pt x="6206885" y="1008410"/>
                </a:moveTo>
                <a:lnTo>
                  <a:pt x="5811349" y="1008410"/>
                </a:lnTo>
                <a:lnTo>
                  <a:pt x="1418861" y="1008410"/>
                </a:lnTo>
                <a:lnTo>
                  <a:pt x="0" y="1008410"/>
                </a:lnTo>
                <a:lnTo>
                  <a:pt x="1062631" y="0"/>
                </a:lnTo>
                <a:lnTo>
                  <a:pt x="6206885" y="0"/>
                </a:lnTo>
                <a:lnTo>
                  <a:pt x="6206885" y="100841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80DE99B1-DBAF-4583-9AD9-1C48F17F908F}"/>
              </a:ext>
            </a:extLst>
          </p:cNvPr>
          <p:cNvSpPr txBox="1"/>
          <p:nvPr/>
        </p:nvSpPr>
        <p:spPr>
          <a:xfrm>
            <a:off x="9777046" y="1211055"/>
            <a:ext cx="238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基础信息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8539EB26-65A1-4255-8318-1DCCA05E9963}"/>
              </a:ext>
            </a:extLst>
          </p:cNvPr>
          <p:cNvSpPr/>
          <p:nvPr/>
        </p:nvSpPr>
        <p:spPr>
          <a:xfrm>
            <a:off x="5590111" y="2075923"/>
            <a:ext cx="52069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woaililiwahaha@163.com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CAD391FC-3A7F-4786-8523-FDFAD64F8D43}"/>
              </a:ext>
            </a:extLst>
          </p:cNvPr>
          <p:cNvSpPr/>
          <p:nvPr/>
        </p:nvSpPr>
        <p:spPr>
          <a:xfrm>
            <a:off x="5631393" y="2726839"/>
            <a:ext cx="2562182" cy="2672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手机：</a:t>
            </a:r>
            <a:endParaRPr lang="en-US" altLang="zh-CN" sz="1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外地号码；</a:t>
            </a:r>
            <a:endParaRPr lang="en-US" altLang="zh-CN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关机停机；</a:t>
            </a:r>
            <a:endParaRPr lang="en-US" altLang="zh-CN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无人接听；</a:t>
            </a:r>
            <a:endParaRPr lang="en-US" altLang="zh-CN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彩铃雷人；</a:t>
            </a:r>
            <a:endParaRPr lang="en-US" altLang="zh-CN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朋友圈那些事儿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00B6C64F-19B3-4D45-A728-E0254C9342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B7A07C85-AF2E-4FA8-8325-E278F45092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2"/>
          <p:cNvSpPr/>
          <p:nvPr/>
        </p:nvSpPr>
        <p:spPr>
          <a:xfrm>
            <a:off x="5306502" y="2041187"/>
            <a:ext cx="3641989" cy="3640428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8335596" y="5220036"/>
            <a:ext cx="1225789" cy="874445"/>
            <a:chOff x="10550135" y="3317109"/>
            <a:chExt cx="1225789" cy="874445"/>
          </a:xfrm>
        </p:grpSpPr>
        <p:sp>
          <p:nvSpPr>
            <p:cNvPr id="35" name="椭圆 34"/>
            <p:cNvSpPr/>
            <p:nvPr/>
          </p:nvSpPr>
          <p:spPr>
            <a:xfrm>
              <a:off x="10742360" y="3317109"/>
              <a:ext cx="861430" cy="874445"/>
            </a:xfrm>
            <a:prstGeom prst="ellipse">
              <a:avLst/>
            </a:prstGeom>
            <a:solidFill>
              <a:srgbClr val="5486A5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2509203">
              <a:off x="10550135" y="3578688"/>
              <a:ext cx="12257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2224504" y="2622595"/>
            <a:ext cx="130657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期望地点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求职方向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应聘部门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应聘岗位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期望月薪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562612" y="2760138"/>
            <a:ext cx="0" cy="2160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头: 燕尾形 20"/>
          <p:cNvSpPr/>
          <p:nvPr/>
        </p:nvSpPr>
        <p:spPr>
          <a:xfrm>
            <a:off x="4249763" y="3636652"/>
            <a:ext cx="275771" cy="406971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672920" y="4019964"/>
            <a:ext cx="197589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北京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人力资源部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人力资源助理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3k-5k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72920" y="2445379"/>
            <a:ext cx="239574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eaLnBrk="0" fontAlgn="base" hangingPunct="0"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给我一个岗位，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-342900" eaLnBrk="0" fontAlgn="base" hangingPunct="0"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还你一份惊喜！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-342900" eaLnBrk="0" fontAlgn="base" hangingPunct="0">
              <a:spcBef>
                <a:spcPts val="12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寻求良好的发展机会</a:t>
            </a:r>
          </a:p>
        </p:txBody>
      </p:sp>
      <p:sp>
        <p:nvSpPr>
          <p:cNvPr id="9" name="乘号 8"/>
          <p:cNvSpPr/>
          <p:nvPr/>
        </p:nvSpPr>
        <p:spPr>
          <a:xfrm>
            <a:off x="8060712" y="2776661"/>
            <a:ext cx="533855" cy="502845"/>
          </a:xfrm>
          <a:prstGeom prst="mathMultiply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半闭框 9"/>
          <p:cNvSpPr/>
          <p:nvPr/>
        </p:nvSpPr>
        <p:spPr>
          <a:xfrm rot="17783683" flipV="1">
            <a:off x="8067590" y="4326937"/>
            <a:ext cx="525874" cy="328551"/>
          </a:xfrm>
          <a:prstGeom prst="halfFram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椭圆 4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795948" y="508483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2831740" y="5100603"/>
            <a:ext cx="0" cy="1116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D6189E20-5BAD-4808-BAFC-7E66A1DFAD82}"/>
              </a:ext>
            </a:extLst>
          </p:cNvPr>
          <p:cNvGrpSpPr/>
          <p:nvPr/>
        </p:nvGrpSpPr>
        <p:grpSpPr>
          <a:xfrm>
            <a:off x="2811715" y="5443676"/>
            <a:ext cx="3335868" cy="757162"/>
            <a:chOff x="2811714" y="5711852"/>
            <a:chExt cx="3881147" cy="488985"/>
          </a:xfrm>
        </p:grpSpPr>
        <p:cxnSp>
          <p:nvCxnSpPr>
            <p:cNvPr id="43" name="直接连接符 42"/>
            <p:cNvCxnSpPr>
              <a:cxnSpLocks/>
            </p:cNvCxnSpPr>
            <p:nvPr/>
          </p:nvCxnSpPr>
          <p:spPr>
            <a:xfrm>
              <a:off x="2811714" y="6200837"/>
              <a:ext cx="388114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cxnSpLocks/>
            </p:cNvCxnSpPr>
            <p:nvPr/>
          </p:nvCxnSpPr>
          <p:spPr>
            <a:xfrm>
              <a:off x="6692861" y="5711852"/>
              <a:ext cx="0" cy="48898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3425557" y="5681615"/>
            <a:ext cx="1256158" cy="37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特殊说明</a:t>
            </a:r>
          </a:p>
        </p:txBody>
      </p:sp>
      <p:sp>
        <p:nvSpPr>
          <p:cNvPr id="14" name="矩形 13"/>
          <p:cNvSpPr/>
          <p:nvPr/>
        </p:nvSpPr>
        <p:spPr>
          <a:xfrm>
            <a:off x="5672920" y="5098136"/>
            <a:ext cx="801251" cy="35298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11" y="5266852"/>
            <a:ext cx="850545" cy="1446506"/>
          </a:xfrm>
          <a:prstGeom prst="rect">
            <a:avLst/>
          </a:prstGeom>
        </p:spPr>
      </p:pic>
      <p:sp>
        <p:nvSpPr>
          <p:cNvPr id="59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1724DD18-57A6-4D86-85C5-3EBB2BB2B946}"/>
              </a:ext>
            </a:extLst>
          </p:cNvPr>
          <p:cNvSpPr/>
          <p:nvPr/>
        </p:nvSpPr>
        <p:spPr>
          <a:xfrm>
            <a:off x="9241004" y="969891"/>
            <a:ext cx="2950995" cy="1005548"/>
          </a:xfrm>
          <a:custGeom>
            <a:avLst/>
            <a:gdLst>
              <a:gd name="connsiteX0" fmla="*/ 6206885 w 6206885"/>
              <a:gd name="connsiteY0" fmla="*/ 1008410 h 1008410"/>
              <a:gd name="connsiteX1" fmla="*/ 5811349 w 6206885"/>
              <a:gd name="connsiteY1" fmla="*/ 1008410 h 1008410"/>
              <a:gd name="connsiteX2" fmla="*/ 1418861 w 6206885"/>
              <a:gd name="connsiteY2" fmla="*/ 1008410 h 1008410"/>
              <a:gd name="connsiteX3" fmla="*/ 0 w 6206885"/>
              <a:gd name="connsiteY3" fmla="*/ 1008410 h 1008410"/>
              <a:gd name="connsiteX4" fmla="*/ 1062631 w 6206885"/>
              <a:gd name="connsiteY4" fmla="*/ 0 h 1008410"/>
              <a:gd name="connsiteX5" fmla="*/ 6206885 w 6206885"/>
              <a:gd name="connsiteY5" fmla="*/ 0 h 1008410"/>
              <a:gd name="connsiteX6" fmla="*/ 6206885 w 6206885"/>
              <a:gd name="connsiteY6" fmla="*/ 1008410 h 100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6885" h="1008410">
                <a:moveTo>
                  <a:pt x="6206885" y="1008410"/>
                </a:moveTo>
                <a:lnTo>
                  <a:pt x="5811349" y="1008410"/>
                </a:lnTo>
                <a:lnTo>
                  <a:pt x="1418861" y="1008410"/>
                </a:lnTo>
                <a:lnTo>
                  <a:pt x="0" y="1008410"/>
                </a:lnTo>
                <a:lnTo>
                  <a:pt x="1062631" y="0"/>
                </a:lnTo>
                <a:lnTo>
                  <a:pt x="6206885" y="0"/>
                </a:lnTo>
                <a:lnTo>
                  <a:pt x="6206885" y="100841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8">
            <a:extLst>
              <a:ext uri="{FF2B5EF4-FFF2-40B4-BE49-F238E27FC236}">
                <a16:creationId xmlns="" xmlns:a16="http://schemas.microsoft.com/office/drawing/2014/main" id="{56BAB6E4-DF14-4691-8074-9BEBEBCDD9DF}"/>
              </a:ext>
            </a:extLst>
          </p:cNvPr>
          <p:cNvSpPr txBox="1"/>
          <p:nvPr/>
        </p:nvSpPr>
        <p:spPr>
          <a:xfrm>
            <a:off x="9777046" y="1211055"/>
            <a:ext cx="238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306F112A-EE9F-4F42-AD88-6F72A3C07615}"/>
              </a:ext>
            </a:extLst>
          </p:cNvPr>
          <p:cNvGrpSpPr/>
          <p:nvPr/>
        </p:nvGrpSpPr>
        <p:grpSpPr>
          <a:xfrm>
            <a:off x="-91683" y="-18723"/>
            <a:ext cx="5479609" cy="3078155"/>
            <a:chOff x="-91683" y="-18723"/>
            <a:chExt cx="5479609" cy="3078155"/>
          </a:xfrm>
        </p:grpSpPr>
        <p:pic>
          <p:nvPicPr>
            <p:cNvPr id="39" name="图片 3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767D8CDB-8DE6-446A-9660-181359AFF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58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A2E5F85-A919-4F9C-9499-82B18266C92F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平行四边形 6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1F3775F-63DE-4AFA-B8E7-18CAAD6CFF6E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2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35282570-717F-4FEA-BD3D-798D5CC35318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3" name="平行四边形 6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B1C2EC12-9F6D-47CC-B7B6-86691C556FCF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平行四边形 6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25BD0DE-E3F1-4FB7-835B-4ADADE491BBA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="" xmlns:a16="http://schemas.microsoft.com/office/drawing/2014/main" id="{E874536D-3E98-44CE-BBB9-864E56B3A39D}"/>
                </a:ext>
              </a:extLst>
            </p:cNvPr>
            <p:cNvSpPr/>
            <p:nvPr/>
          </p:nvSpPr>
          <p:spPr>
            <a:xfrm>
              <a:off x="917324" y="255628"/>
              <a:ext cx="447060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EED5EC1-7868-474E-A106-EA9249C37D48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" name="平行四边形 6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C87C519-250D-4937-AB7E-0252F59A4E91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2FE9207-E0AB-4804-BEE3-00044F7D10C8}"/>
                </a:ext>
              </a:extLst>
            </p:cNvPr>
            <p:cNvSpPr txBox="1">
              <a:spLocks/>
            </p:cNvSpPr>
            <p:nvPr/>
          </p:nvSpPr>
          <p:spPr>
            <a:xfrm>
              <a:off x="1620224" y="324203"/>
              <a:ext cx="3120587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简历内容锻造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="" xmlns:a16="http://schemas.microsoft.com/office/drawing/2014/main" id="{1E934B14-D1CC-4A26-8B95-1523DD37AD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6BF088B8-828D-417A-A6BC-576B8FB85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 rot="2123074">
            <a:off x="8363779" y="543560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例子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3410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2"/>
          <p:cNvSpPr/>
          <p:nvPr/>
        </p:nvSpPr>
        <p:spPr>
          <a:xfrm>
            <a:off x="4002217" y="2905353"/>
            <a:ext cx="5470360" cy="2731019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859682" y="2432633"/>
            <a:ext cx="1225789" cy="874445"/>
            <a:chOff x="10550135" y="3317109"/>
            <a:chExt cx="1225789" cy="874445"/>
          </a:xfrm>
        </p:grpSpPr>
        <p:sp>
          <p:nvSpPr>
            <p:cNvPr id="20" name="椭圆 19"/>
            <p:cNvSpPr/>
            <p:nvPr/>
          </p:nvSpPr>
          <p:spPr>
            <a:xfrm>
              <a:off x="10742360" y="3317109"/>
              <a:ext cx="861430" cy="874445"/>
            </a:xfrm>
            <a:prstGeom prst="ellipse">
              <a:avLst/>
            </a:prstGeom>
            <a:solidFill>
              <a:srgbClr val="5486A5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2509203">
              <a:off x="10550135" y="3578688"/>
              <a:ext cx="12257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4434872" y="3191286"/>
            <a:ext cx="481120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有世界五百强企业市场部实习经验，从事过市场调研、数据分析、活动策划及执行等市场各模块工作，有较强的跨部门沟通协调能力和团队协作精神。个性开朗，热爱探索新鲜事物，对策划类工作充满激情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箭头: 燕尾形 14"/>
          <p:cNvSpPr/>
          <p:nvPr/>
        </p:nvSpPr>
        <p:spPr>
          <a:xfrm>
            <a:off x="3411200" y="4031842"/>
            <a:ext cx="275771" cy="406971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86142" y="3274173"/>
            <a:ext cx="13065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性格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095953" y="3071731"/>
            <a:ext cx="0" cy="2376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60768" y="5488426"/>
            <a:ext cx="982257" cy="1379561"/>
          </a:xfrm>
          <a:prstGeom prst="rect">
            <a:avLst/>
          </a:prstGeom>
        </p:spPr>
      </p:pic>
      <p:sp>
        <p:nvSpPr>
          <p:cNvPr id="36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4A84ABEB-F6C0-40EB-8487-AA15DBD5AB1F}"/>
              </a:ext>
            </a:extLst>
          </p:cNvPr>
          <p:cNvSpPr/>
          <p:nvPr/>
        </p:nvSpPr>
        <p:spPr>
          <a:xfrm>
            <a:off x="9241004" y="969891"/>
            <a:ext cx="2950995" cy="1005548"/>
          </a:xfrm>
          <a:custGeom>
            <a:avLst/>
            <a:gdLst>
              <a:gd name="connsiteX0" fmla="*/ 6206885 w 6206885"/>
              <a:gd name="connsiteY0" fmla="*/ 1008410 h 1008410"/>
              <a:gd name="connsiteX1" fmla="*/ 5811349 w 6206885"/>
              <a:gd name="connsiteY1" fmla="*/ 1008410 h 1008410"/>
              <a:gd name="connsiteX2" fmla="*/ 1418861 w 6206885"/>
              <a:gd name="connsiteY2" fmla="*/ 1008410 h 1008410"/>
              <a:gd name="connsiteX3" fmla="*/ 0 w 6206885"/>
              <a:gd name="connsiteY3" fmla="*/ 1008410 h 1008410"/>
              <a:gd name="connsiteX4" fmla="*/ 1062631 w 6206885"/>
              <a:gd name="connsiteY4" fmla="*/ 0 h 1008410"/>
              <a:gd name="connsiteX5" fmla="*/ 6206885 w 6206885"/>
              <a:gd name="connsiteY5" fmla="*/ 0 h 1008410"/>
              <a:gd name="connsiteX6" fmla="*/ 6206885 w 6206885"/>
              <a:gd name="connsiteY6" fmla="*/ 1008410 h 100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6885" h="1008410">
                <a:moveTo>
                  <a:pt x="6206885" y="1008410"/>
                </a:moveTo>
                <a:lnTo>
                  <a:pt x="5811349" y="1008410"/>
                </a:lnTo>
                <a:lnTo>
                  <a:pt x="1418861" y="1008410"/>
                </a:lnTo>
                <a:lnTo>
                  <a:pt x="0" y="1008410"/>
                </a:lnTo>
                <a:lnTo>
                  <a:pt x="1062631" y="0"/>
                </a:lnTo>
                <a:lnTo>
                  <a:pt x="6206885" y="0"/>
                </a:lnTo>
                <a:lnTo>
                  <a:pt x="6206885" y="100841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8">
            <a:extLst>
              <a:ext uri="{FF2B5EF4-FFF2-40B4-BE49-F238E27FC236}">
                <a16:creationId xmlns="" xmlns:a16="http://schemas.microsoft.com/office/drawing/2014/main" id="{09514637-1831-4275-88D9-5E4C9E7089E5}"/>
              </a:ext>
            </a:extLst>
          </p:cNvPr>
          <p:cNvSpPr txBox="1"/>
          <p:nvPr/>
        </p:nvSpPr>
        <p:spPr>
          <a:xfrm>
            <a:off x="9777046" y="1211055"/>
            <a:ext cx="238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个人综述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AF03834A-7210-46DC-8808-41EAB12B9285}"/>
              </a:ext>
            </a:extLst>
          </p:cNvPr>
          <p:cNvGrpSpPr/>
          <p:nvPr/>
        </p:nvGrpSpPr>
        <p:grpSpPr>
          <a:xfrm>
            <a:off x="-91683" y="-18723"/>
            <a:ext cx="5479609" cy="3078155"/>
            <a:chOff x="-91683" y="-18723"/>
            <a:chExt cx="5479609" cy="3078155"/>
          </a:xfrm>
        </p:grpSpPr>
        <p:pic>
          <p:nvPicPr>
            <p:cNvPr id="39" name="图片 3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2DE7406-779C-4B66-BA34-C3FF6EE11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4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B7062887-1229-4B53-A774-23277EBAA676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平行四边形 4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7BE87B6E-B393-4DDA-A5CA-A3036FBE2542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16D0FB9-001B-43B6-95C7-3F3F060BFB0E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3" name="平行四边形 4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4A205C2-388A-451B-90E6-4A918A6F29A2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平行四边形 4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BD814051-3CCF-400C-AA8B-3832EAADEA70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="" xmlns:a16="http://schemas.microsoft.com/office/drawing/2014/main" id="{8CF92C02-A663-4D33-A780-B5D9EB1E7CE6}"/>
                </a:ext>
              </a:extLst>
            </p:cNvPr>
            <p:cNvSpPr/>
            <p:nvPr/>
          </p:nvSpPr>
          <p:spPr>
            <a:xfrm>
              <a:off x="917324" y="255628"/>
              <a:ext cx="447060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B7B0B9A-EA2B-46B0-B378-1A479DD23081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7" name="平行四边形 4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35CCC44-F262-48D5-8989-46B7F9B64B36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8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7A1A647-5A91-4118-B965-E0B751EBE3DA}"/>
                </a:ext>
              </a:extLst>
            </p:cNvPr>
            <p:cNvSpPr txBox="1">
              <a:spLocks/>
            </p:cNvSpPr>
            <p:nvPr/>
          </p:nvSpPr>
          <p:spPr>
            <a:xfrm>
              <a:off x="1620224" y="324203"/>
              <a:ext cx="3120587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简历内容锻造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DAAD74AF-B32D-4854-8AE4-1FD09EE71B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CCE606B0-07DB-4292-89AF-0E7AB27FD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rot="2123074">
            <a:off x="8887017" y="269421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例子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09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2"/>
          <p:cNvSpPr/>
          <p:nvPr/>
        </p:nvSpPr>
        <p:spPr>
          <a:xfrm>
            <a:off x="2974117" y="2194566"/>
            <a:ext cx="3720514" cy="2520000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004884" y="1845557"/>
            <a:ext cx="1225789" cy="874445"/>
            <a:chOff x="10550135" y="3317109"/>
            <a:chExt cx="1225789" cy="874445"/>
          </a:xfrm>
        </p:grpSpPr>
        <p:sp>
          <p:nvSpPr>
            <p:cNvPr id="43" name="椭圆 42"/>
            <p:cNvSpPr/>
            <p:nvPr/>
          </p:nvSpPr>
          <p:spPr>
            <a:xfrm>
              <a:off x="10742360" y="3317109"/>
              <a:ext cx="861430" cy="874445"/>
            </a:xfrm>
            <a:prstGeom prst="ellipse">
              <a:avLst/>
            </a:prstGeom>
            <a:solidFill>
              <a:srgbClr val="5486A5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 rot="2509203">
              <a:off x="10550135" y="3578688"/>
              <a:ext cx="12257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653668" y="4184067"/>
            <a:ext cx="2850153" cy="391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工商管理专业全国第一</a:t>
            </a:r>
          </a:p>
        </p:txBody>
      </p:sp>
      <p:sp>
        <p:nvSpPr>
          <p:cNvPr id="21" name="矩形 20"/>
          <p:cNvSpPr/>
          <p:nvPr/>
        </p:nvSpPr>
        <p:spPr>
          <a:xfrm>
            <a:off x="1135922" y="2403674"/>
            <a:ext cx="1508211" cy="373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起止时间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学历学位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特色标签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学习成绩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职务及活动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获奖情况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79831" y="3968067"/>
            <a:ext cx="4115559" cy="587002"/>
            <a:chOff x="6760426" y="4562848"/>
            <a:chExt cx="3908642" cy="587002"/>
          </a:xfrm>
        </p:grpSpPr>
        <p:sp>
          <p:nvSpPr>
            <p:cNvPr id="22" name="椭圆 21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  <p:cNvSpPr/>
            <p:nvPr/>
          </p:nvSpPr>
          <p:spPr>
            <a:xfrm>
              <a:off x="6760426" y="5077850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>
              <a:off x="6796426" y="5113850"/>
              <a:ext cx="546069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7342495" y="4562848"/>
              <a:ext cx="0" cy="5400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7357068" y="4565186"/>
              <a:ext cx="3312000" cy="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/>
          <p:cNvSpPr/>
          <p:nvPr/>
        </p:nvSpPr>
        <p:spPr>
          <a:xfrm>
            <a:off x="3653668" y="2454385"/>
            <a:ext cx="1562899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985/211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特色专业</a:t>
            </a:r>
            <a:endParaRPr lang="en-US" altLang="zh-CN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排名靠前</a:t>
            </a: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917324" y="2553219"/>
            <a:ext cx="0" cy="37856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088" y="5879035"/>
            <a:ext cx="762912" cy="1016581"/>
          </a:xfrm>
          <a:prstGeom prst="rect">
            <a:avLst/>
          </a:prstGeom>
        </p:spPr>
      </p:pic>
      <p:sp>
        <p:nvSpPr>
          <p:cNvPr id="35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CC472997-CA4C-491A-A2EB-ACD450161D51}"/>
              </a:ext>
            </a:extLst>
          </p:cNvPr>
          <p:cNvSpPr/>
          <p:nvPr/>
        </p:nvSpPr>
        <p:spPr>
          <a:xfrm>
            <a:off x="9241004" y="969891"/>
            <a:ext cx="2950995" cy="1005548"/>
          </a:xfrm>
          <a:custGeom>
            <a:avLst/>
            <a:gdLst>
              <a:gd name="connsiteX0" fmla="*/ 6206885 w 6206885"/>
              <a:gd name="connsiteY0" fmla="*/ 1008410 h 1008410"/>
              <a:gd name="connsiteX1" fmla="*/ 5811349 w 6206885"/>
              <a:gd name="connsiteY1" fmla="*/ 1008410 h 1008410"/>
              <a:gd name="connsiteX2" fmla="*/ 1418861 w 6206885"/>
              <a:gd name="connsiteY2" fmla="*/ 1008410 h 1008410"/>
              <a:gd name="connsiteX3" fmla="*/ 0 w 6206885"/>
              <a:gd name="connsiteY3" fmla="*/ 1008410 h 1008410"/>
              <a:gd name="connsiteX4" fmla="*/ 1062631 w 6206885"/>
              <a:gd name="connsiteY4" fmla="*/ 0 h 1008410"/>
              <a:gd name="connsiteX5" fmla="*/ 6206885 w 6206885"/>
              <a:gd name="connsiteY5" fmla="*/ 0 h 1008410"/>
              <a:gd name="connsiteX6" fmla="*/ 6206885 w 6206885"/>
              <a:gd name="connsiteY6" fmla="*/ 1008410 h 100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6885" h="1008410">
                <a:moveTo>
                  <a:pt x="6206885" y="1008410"/>
                </a:moveTo>
                <a:lnTo>
                  <a:pt x="5811349" y="1008410"/>
                </a:lnTo>
                <a:lnTo>
                  <a:pt x="1418861" y="1008410"/>
                </a:lnTo>
                <a:lnTo>
                  <a:pt x="0" y="1008410"/>
                </a:lnTo>
                <a:lnTo>
                  <a:pt x="1062631" y="0"/>
                </a:lnTo>
                <a:lnTo>
                  <a:pt x="6206885" y="0"/>
                </a:lnTo>
                <a:lnTo>
                  <a:pt x="6206885" y="100841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8">
            <a:extLst>
              <a:ext uri="{FF2B5EF4-FFF2-40B4-BE49-F238E27FC236}">
                <a16:creationId xmlns="" xmlns:a16="http://schemas.microsoft.com/office/drawing/2014/main" id="{A2DBC9D8-7E9E-4652-98D8-33AF22803BBB}"/>
              </a:ext>
            </a:extLst>
          </p:cNvPr>
          <p:cNvSpPr txBox="1"/>
          <p:nvPr/>
        </p:nvSpPr>
        <p:spPr>
          <a:xfrm>
            <a:off x="9777046" y="1211055"/>
            <a:ext cx="238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</a:p>
        </p:txBody>
      </p:sp>
      <p:sp>
        <p:nvSpPr>
          <p:cNvPr id="53" name="圆角矩形 2">
            <a:extLst>
              <a:ext uri="{FF2B5EF4-FFF2-40B4-BE49-F238E27FC236}">
                <a16:creationId xmlns="" xmlns:a16="http://schemas.microsoft.com/office/drawing/2014/main" id="{EC172FEF-8F20-4919-999B-41EA214094E4}"/>
              </a:ext>
            </a:extLst>
          </p:cNvPr>
          <p:cNvSpPr/>
          <p:nvPr/>
        </p:nvSpPr>
        <p:spPr>
          <a:xfrm>
            <a:off x="7428018" y="2720002"/>
            <a:ext cx="3720514" cy="3159034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Rectangle 3">
            <a:extLst>
              <a:ext uri="{FF2B5EF4-FFF2-40B4-BE49-F238E27FC236}">
                <a16:creationId xmlns="" xmlns:a16="http://schemas.microsoft.com/office/drawing/2014/main" id="{9B438496-8EB6-466C-93FB-E5CBA69F161C}"/>
              </a:ext>
            </a:extLst>
          </p:cNvPr>
          <p:cNvSpPr txBox="1">
            <a:spLocks noChangeArrowheads="1"/>
          </p:cNvSpPr>
          <p:nvPr/>
        </p:nvSpPr>
        <p:spPr>
          <a:xfrm>
            <a:off x="7666729" y="3055824"/>
            <a:ext cx="2069986" cy="305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GPA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3.66/4</a:t>
            </a:r>
          </a:p>
        </p:txBody>
      </p:sp>
      <p:sp>
        <p:nvSpPr>
          <p:cNvPr id="55" name="内容占位符 5">
            <a:extLst>
              <a:ext uri="{FF2B5EF4-FFF2-40B4-BE49-F238E27FC236}">
                <a16:creationId xmlns="" xmlns:a16="http://schemas.microsoft.com/office/drawing/2014/main" id="{CF4D4CE4-6D7D-45E6-B5C2-A31AA842BA44}"/>
              </a:ext>
            </a:extLst>
          </p:cNvPr>
          <p:cNvSpPr>
            <a:spLocks/>
          </p:cNvSpPr>
          <p:nvPr/>
        </p:nvSpPr>
        <p:spPr bwMode="auto">
          <a:xfrm>
            <a:off x="7666729" y="4080676"/>
            <a:ext cx="3341345" cy="129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200"/>
              </a:spcBef>
              <a:buClr>
                <a:schemeClr val="hlink"/>
              </a:buClr>
              <a:buSzPct val="70000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初级财务会计（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95/100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企业财务报表分析（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92/100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国际金融概论（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90/100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AFE48AA2-1620-4104-8F92-2E9488CDDACF}"/>
              </a:ext>
            </a:extLst>
          </p:cNvPr>
          <p:cNvGrpSpPr/>
          <p:nvPr/>
        </p:nvGrpSpPr>
        <p:grpSpPr>
          <a:xfrm>
            <a:off x="10395179" y="2324287"/>
            <a:ext cx="1225789" cy="874445"/>
            <a:chOff x="10550135" y="3317109"/>
            <a:chExt cx="1225789" cy="874445"/>
          </a:xfrm>
        </p:grpSpPr>
        <p:sp>
          <p:nvSpPr>
            <p:cNvPr id="57" name="椭圆 56">
              <a:extLst>
                <a:ext uri="{FF2B5EF4-FFF2-40B4-BE49-F238E27FC236}">
                  <a16:creationId xmlns="" xmlns:a16="http://schemas.microsoft.com/office/drawing/2014/main" id="{913ADBBA-4CE0-46FE-9F34-A02DC3743A5E}"/>
                </a:ext>
              </a:extLst>
            </p:cNvPr>
            <p:cNvSpPr/>
            <p:nvPr/>
          </p:nvSpPr>
          <p:spPr>
            <a:xfrm>
              <a:off x="10742360" y="3317109"/>
              <a:ext cx="861430" cy="874445"/>
            </a:xfrm>
            <a:prstGeom prst="ellipse">
              <a:avLst/>
            </a:prstGeom>
            <a:solidFill>
              <a:srgbClr val="5486A5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="" xmlns:a16="http://schemas.microsoft.com/office/drawing/2014/main" id="{9294CBEA-E68D-4D62-A96E-C371BA4232F0}"/>
                </a:ext>
              </a:extLst>
            </p:cNvPr>
            <p:cNvSpPr/>
            <p:nvPr/>
          </p:nvSpPr>
          <p:spPr>
            <a:xfrm rot="2509203">
              <a:off x="10550135" y="3578688"/>
              <a:ext cx="12257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Rectangle 3">
            <a:extLst>
              <a:ext uri="{FF2B5EF4-FFF2-40B4-BE49-F238E27FC236}">
                <a16:creationId xmlns="" xmlns:a16="http://schemas.microsoft.com/office/drawing/2014/main" id="{9725FD73-8AEA-48A2-932A-30CEB1BD0DC9}"/>
              </a:ext>
            </a:extLst>
          </p:cNvPr>
          <p:cNvSpPr txBox="1">
            <a:spLocks noChangeArrowheads="1"/>
          </p:cNvSpPr>
          <p:nvPr/>
        </p:nvSpPr>
        <p:spPr>
          <a:xfrm>
            <a:off x="7666729" y="3512367"/>
            <a:ext cx="3341345" cy="400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综合成绩本专业第三；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top5%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B184A788-B344-4540-9BC9-20C28944A0A3}"/>
              </a:ext>
            </a:extLst>
          </p:cNvPr>
          <p:cNvGrpSpPr/>
          <p:nvPr/>
        </p:nvGrpSpPr>
        <p:grpSpPr>
          <a:xfrm flipV="1">
            <a:off x="2579072" y="4981153"/>
            <a:ext cx="8569460" cy="574887"/>
            <a:chOff x="6760426" y="4562848"/>
            <a:chExt cx="8138615" cy="587002"/>
          </a:xfrm>
        </p:grpSpPr>
        <p:sp>
          <p:nvSpPr>
            <p:cNvPr id="70" name="椭圆 6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>
              <a:extLst>
                <a:ext uri="{FF2B5EF4-FFF2-40B4-BE49-F238E27FC236}">
                  <a16:creationId xmlns="" xmlns:a16="http://schemas.microsoft.com/office/drawing/2014/main" id="{D8A3980E-48A1-45F1-809C-E14456499DD6}"/>
                </a:ext>
              </a:extLst>
            </p:cNvPr>
            <p:cNvSpPr/>
            <p:nvPr/>
          </p:nvSpPr>
          <p:spPr>
            <a:xfrm>
              <a:off x="6760426" y="5077850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="" xmlns:a16="http://schemas.microsoft.com/office/drawing/2014/main" id="{F2700DB9-8210-4DEE-8FB4-B25A7E579AE7}"/>
                </a:ext>
              </a:extLst>
            </p:cNvPr>
            <p:cNvCxnSpPr/>
            <p:nvPr/>
          </p:nvCxnSpPr>
          <p:spPr>
            <a:xfrm flipH="1">
              <a:off x="6796426" y="5113850"/>
              <a:ext cx="546069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="" xmlns:a16="http://schemas.microsoft.com/office/drawing/2014/main" id="{7781F14F-12A6-4C46-9479-693E9B06A1D7}"/>
                </a:ext>
              </a:extLst>
            </p:cNvPr>
            <p:cNvCxnSpPr/>
            <p:nvPr/>
          </p:nvCxnSpPr>
          <p:spPr>
            <a:xfrm flipV="1">
              <a:off x="7342495" y="4562848"/>
              <a:ext cx="0" cy="5400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="" xmlns:a16="http://schemas.microsoft.com/office/drawing/2014/main" id="{E3F59D92-1302-4CD2-9BFA-DE63AF8D9F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7068" y="4565186"/>
              <a:ext cx="7541973" cy="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5642A458-8906-4350-87E0-8DADEF2C9F0F}"/>
              </a:ext>
            </a:extLst>
          </p:cNvPr>
          <p:cNvGrpSpPr/>
          <p:nvPr/>
        </p:nvGrpSpPr>
        <p:grpSpPr>
          <a:xfrm>
            <a:off x="-91683" y="-18723"/>
            <a:ext cx="5479609" cy="3078155"/>
            <a:chOff x="-91683" y="-18723"/>
            <a:chExt cx="5479609" cy="3078155"/>
          </a:xfrm>
        </p:grpSpPr>
        <p:pic>
          <p:nvPicPr>
            <p:cNvPr id="61" name="图片 6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E03C366-93AD-4113-BEE0-FAC7D4AF1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62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6E3E63C-9369-4E7E-8B9C-D398718CE0C0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" name="平行四边形 6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60A81C9-C2D2-4FCF-B5F3-F25A0567F107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851E3D2-771C-4148-8F1B-C2F31D1DFB92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5" name="平行四边形 6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6D2DF34F-A205-49FB-B151-964FA852A33A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6" name="平行四边形 6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159CF6D-26E1-4608-956B-509B5086A4B8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" name="平行四边形 66">
              <a:extLst>
                <a:ext uri="{FF2B5EF4-FFF2-40B4-BE49-F238E27FC236}">
                  <a16:creationId xmlns="" xmlns:a16="http://schemas.microsoft.com/office/drawing/2014/main" id="{EB9D6200-76AC-4254-8EA1-9DF122C85269}"/>
                </a:ext>
              </a:extLst>
            </p:cNvPr>
            <p:cNvSpPr/>
            <p:nvPr/>
          </p:nvSpPr>
          <p:spPr>
            <a:xfrm>
              <a:off x="917324" y="255628"/>
              <a:ext cx="447060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A905CB1-4ADE-4BE0-A261-DAF2510E7BC9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4" name="平行四边形 7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4AC7288-F63A-4BF0-AD64-4C81A9C9BA08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5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AFC9D7F-7B66-4BFD-ACEF-1839A21DAFB3}"/>
                </a:ext>
              </a:extLst>
            </p:cNvPr>
            <p:cNvSpPr txBox="1">
              <a:spLocks/>
            </p:cNvSpPr>
            <p:nvPr/>
          </p:nvSpPr>
          <p:spPr>
            <a:xfrm>
              <a:off x="1620224" y="324203"/>
              <a:ext cx="3120587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简历内容锻造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="" xmlns:a16="http://schemas.microsoft.com/office/drawing/2014/main" id="{8A18A643-1CA8-4900-ACCD-5EE4420A1B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="" xmlns:a16="http://schemas.microsoft.com/office/drawing/2014/main" id="{0FD50000-2E9A-47DF-867D-616D035E5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 rot="2123074">
            <a:off x="10398474" y="257684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例子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6" name="文本框 45"/>
          <p:cNvSpPr txBox="1"/>
          <p:nvPr/>
        </p:nvSpPr>
        <p:spPr>
          <a:xfrm rot="2123074">
            <a:off x="6008179" y="209811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例子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319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 flipH="1">
            <a:off x="975243" y="2341657"/>
            <a:ext cx="0" cy="3420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头: 燕尾形 20"/>
          <p:cNvSpPr/>
          <p:nvPr/>
        </p:nvSpPr>
        <p:spPr>
          <a:xfrm>
            <a:off x="2793797" y="3819731"/>
            <a:ext cx="275771" cy="406971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90660" y="2490627"/>
            <a:ext cx="13065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公司名称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工作岗位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工作时间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业绩收获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薪酬标准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540662" y="2613609"/>
            <a:ext cx="0" cy="2700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17367E5A-4A09-400B-BDED-5FCC0EBE26BF}"/>
              </a:ext>
            </a:extLst>
          </p:cNvPr>
          <p:cNvSpPr/>
          <p:nvPr/>
        </p:nvSpPr>
        <p:spPr>
          <a:xfrm>
            <a:off x="9241004" y="969891"/>
            <a:ext cx="2950995" cy="1005548"/>
          </a:xfrm>
          <a:custGeom>
            <a:avLst/>
            <a:gdLst>
              <a:gd name="connsiteX0" fmla="*/ 6206885 w 6206885"/>
              <a:gd name="connsiteY0" fmla="*/ 1008410 h 1008410"/>
              <a:gd name="connsiteX1" fmla="*/ 5811349 w 6206885"/>
              <a:gd name="connsiteY1" fmla="*/ 1008410 h 1008410"/>
              <a:gd name="connsiteX2" fmla="*/ 1418861 w 6206885"/>
              <a:gd name="connsiteY2" fmla="*/ 1008410 h 1008410"/>
              <a:gd name="connsiteX3" fmla="*/ 0 w 6206885"/>
              <a:gd name="connsiteY3" fmla="*/ 1008410 h 1008410"/>
              <a:gd name="connsiteX4" fmla="*/ 1062631 w 6206885"/>
              <a:gd name="connsiteY4" fmla="*/ 0 h 1008410"/>
              <a:gd name="connsiteX5" fmla="*/ 6206885 w 6206885"/>
              <a:gd name="connsiteY5" fmla="*/ 0 h 1008410"/>
              <a:gd name="connsiteX6" fmla="*/ 6206885 w 6206885"/>
              <a:gd name="connsiteY6" fmla="*/ 1008410 h 100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6885" h="1008410">
                <a:moveTo>
                  <a:pt x="6206885" y="1008410"/>
                </a:moveTo>
                <a:lnTo>
                  <a:pt x="5811349" y="1008410"/>
                </a:lnTo>
                <a:lnTo>
                  <a:pt x="1418861" y="1008410"/>
                </a:lnTo>
                <a:lnTo>
                  <a:pt x="0" y="1008410"/>
                </a:lnTo>
                <a:lnTo>
                  <a:pt x="1062631" y="0"/>
                </a:lnTo>
                <a:lnTo>
                  <a:pt x="6206885" y="0"/>
                </a:lnTo>
                <a:lnTo>
                  <a:pt x="6206885" y="100841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01F71989-02A8-4B2C-9563-A319DDC14DFF}"/>
              </a:ext>
            </a:extLst>
          </p:cNvPr>
          <p:cNvSpPr txBox="1"/>
          <p:nvPr/>
        </p:nvSpPr>
        <p:spPr>
          <a:xfrm>
            <a:off x="9777046" y="1211055"/>
            <a:ext cx="238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</a:p>
        </p:txBody>
      </p:sp>
      <p:sp>
        <p:nvSpPr>
          <p:cNvPr id="36" name="圆角矩形 2">
            <a:extLst>
              <a:ext uri="{FF2B5EF4-FFF2-40B4-BE49-F238E27FC236}">
                <a16:creationId xmlns="" xmlns:a16="http://schemas.microsoft.com/office/drawing/2014/main" id="{A21F8051-C4F7-43DD-965A-E824E20FFDC1}"/>
              </a:ext>
            </a:extLst>
          </p:cNvPr>
          <p:cNvSpPr/>
          <p:nvPr/>
        </p:nvSpPr>
        <p:spPr>
          <a:xfrm>
            <a:off x="3322702" y="2258965"/>
            <a:ext cx="8107298" cy="4150806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内容占位符 5">
            <a:extLst>
              <a:ext uri="{FF2B5EF4-FFF2-40B4-BE49-F238E27FC236}">
                <a16:creationId xmlns="" xmlns:a16="http://schemas.microsoft.com/office/drawing/2014/main" id="{4C6A9B59-95FA-48F1-900D-67A0A6832039}"/>
              </a:ext>
            </a:extLst>
          </p:cNvPr>
          <p:cNvSpPr>
            <a:spLocks/>
          </p:cNvSpPr>
          <p:nvPr/>
        </p:nvSpPr>
        <p:spPr bwMode="auto">
          <a:xfrm>
            <a:off x="3691129" y="2570546"/>
            <a:ext cx="7507780" cy="363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70000"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   市场部专员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2015.07-2016.07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70000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工作职责：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Clr>
                <a:schemeClr val="hlink"/>
              </a:buClr>
              <a:buSzPct val="70000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负责市场调研、数据分析及报告撰写；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Clr>
                <a:schemeClr val="hlink"/>
              </a:buClr>
              <a:buSzPct val="70000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负责公司微信公众号内容撰写及发布；</a:t>
            </a:r>
          </a:p>
          <a:p>
            <a:pPr marL="0" indent="0">
              <a:lnSpc>
                <a:spcPct val="120000"/>
              </a:lnSpc>
              <a:buClr>
                <a:schemeClr val="hlink"/>
              </a:buClr>
              <a:buSzPct val="70000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负责新产品线上推广活动策划及执行；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70000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工作业绩：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70000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累计撰写并发布公众号文章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篇，将公众号关注人数从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万增至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万；策划“一起来咖”、“敏咖秀”等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余场线上活动，累计参与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万人次；经上级领导和人力资源部评核，在同批次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名新人中，位列前三，被授予“最佳新人奖”。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70000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669ACBB8-91DA-4017-92CF-6C14FB9B972A}"/>
              </a:ext>
            </a:extLst>
          </p:cNvPr>
          <p:cNvGrpSpPr/>
          <p:nvPr/>
        </p:nvGrpSpPr>
        <p:grpSpPr>
          <a:xfrm>
            <a:off x="10652514" y="1995100"/>
            <a:ext cx="1225789" cy="874445"/>
            <a:chOff x="10550135" y="3317109"/>
            <a:chExt cx="1225789" cy="874445"/>
          </a:xfrm>
        </p:grpSpPr>
        <p:sp>
          <p:nvSpPr>
            <p:cNvPr id="40" name="椭圆 39">
              <a:extLst>
                <a:ext uri="{FF2B5EF4-FFF2-40B4-BE49-F238E27FC236}">
                  <a16:creationId xmlns="" xmlns:a16="http://schemas.microsoft.com/office/drawing/2014/main" id="{329A19ED-8438-40EB-982A-C1AFEADB0325}"/>
                </a:ext>
              </a:extLst>
            </p:cNvPr>
            <p:cNvSpPr/>
            <p:nvPr/>
          </p:nvSpPr>
          <p:spPr>
            <a:xfrm>
              <a:off x="10742360" y="3317109"/>
              <a:ext cx="861430" cy="874445"/>
            </a:xfrm>
            <a:prstGeom prst="ellipse">
              <a:avLst/>
            </a:prstGeom>
            <a:solidFill>
              <a:srgbClr val="5486A5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6541D7A6-7F92-4722-8DFC-7A6131137E95}"/>
                </a:ext>
              </a:extLst>
            </p:cNvPr>
            <p:cNvSpPr/>
            <p:nvPr/>
          </p:nvSpPr>
          <p:spPr>
            <a:xfrm rot="2509203">
              <a:off x="10550135" y="3578688"/>
              <a:ext cx="12257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82" y="5258138"/>
            <a:ext cx="850545" cy="1446506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98A93A98-2AAF-40EF-9B4B-0B94739653A6}"/>
              </a:ext>
            </a:extLst>
          </p:cNvPr>
          <p:cNvGrpSpPr/>
          <p:nvPr/>
        </p:nvGrpSpPr>
        <p:grpSpPr>
          <a:xfrm>
            <a:off x="-91683" y="-18723"/>
            <a:ext cx="5479609" cy="3078155"/>
            <a:chOff x="-91683" y="-18723"/>
            <a:chExt cx="5479609" cy="3078155"/>
          </a:xfrm>
        </p:grpSpPr>
        <p:pic>
          <p:nvPicPr>
            <p:cNvPr id="33" name="图片 3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B6F0143B-4B2D-469E-9F8A-4642BF8F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42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3F03E8BD-B135-4642-97C6-0FBD08FB5DB3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平行四边形 4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7DDADA00-536E-4DBF-9FA3-44A081CAE197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85A0C5F-F0AB-4C57-92E8-C9530A9E5F3A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5" name="平行四边形 4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CBAD6E2-B9B8-46EF-BD3A-E52FC0865114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7" name="平行四边形 4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AF7F81F-DBFC-495F-81E0-DC362C60F719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="" xmlns:a16="http://schemas.microsoft.com/office/drawing/2014/main" id="{D45AD814-5DCA-428C-A64E-F675BC62CD17}"/>
                </a:ext>
              </a:extLst>
            </p:cNvPr>
            <p:cNvSpPr/>
            <p:nvPr/>
          </p:nvSpPr>
          <p:spPr>
            <a:xfrm>
              <a:off x="917324" y="255628"/>
              <a:ext cx="447060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平行四边形 4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3387CFFA-E344-4EBE-8CEF-79133EBCB12E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" name="平行四边形 4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C648CEE-950F-4CFC-B67C-24F42442B309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A7850B2-B822-4BAD-A286-9B138121DFF1}"/>
                </a:ext>
              </a:extLst>
            </p:cNvPr>
            <p:cNvSpPr txBox="1">
              <a:spLocks/>
            </p:cNvSpPr>
            <p:nvPr/>
          </p:nvSpPr>
          <p:spPr>
            <a:xfrm>
              <a:off x="1620224" y="324203"/>
              <a:ext cx="3120587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简历内容锻造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740292C6-42AD-424D-9682-74848DDBE3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1F5EFE4-C904-43FC-9C76-FE91D3F4D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 rot="2123074">
            <a:off x="10631768" y="224765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例子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3569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2"/>
          <p:cNvSpPr/>
          <p:nvPr/>
        </p:nvSpPr>
        <p:spPr>
          <a:xfrm>
            <a:off x="4387649" y="2419316"/>
            <a:ext cx="3641989" cy="3640428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354811" y="2149089"/>
            <a:ext cx="1225789" cy="874445"/>
            <a:chOff x="10550135" y="3317109"/>
            <a:chExt cx="1225789" cy="874445"/>
          </a:xfrm>
        </p:grpSpPr>
        <p:sp>
          <p:nvSpPr>
            <p:cNvPr id="21" name="椭圆 20"/>
            <p:cNvSpPr/>
            <p:nvPr/>
          </p:nvSpPr>
          <p:spPr>
            <a:xfrm>
              <a:off x="10742360" y="3317109"/>
              <a:ext cx="861430" cy="874445"/>
            </a:xfrm>
            <a:prstGeom prst="ellipse">
              <a:avLst/>
            </a:prstGeom>
            <a:solidFill>
              <a:srgbClr val="5486A5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509203">
              <a:off x="10550135" y="3578688"/>
              <a:ext cx="12257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766110" y="2906775"/>
            <a:ext cx="288506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（注册会计师）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已通过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财务成本管理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两门考试。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箭头: 燕尾形 14"/>
          <p:cNvSpPr/>
          <p:nvPr/>
        </p:nvSpPr>
        <p:spPr>
          <a:xfrm>
            <a:off x="3843855" y="4079251"/>
            <a:ext cx="275771" cy="406971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67269" y="2851576"/>
            <a:ext cx="13065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培训内容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培训时间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培训机构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考核成绩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获得证书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有效期限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62612" y="2987704"/>
            <a:ext cx="0" cy="2592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766110" y="4177276"/>
            <a:ext cx="24591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kern="100" dirty="0"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有哪些技能证书？</a:t>
            </a:r>
            <a:endParaRPr lang="en-US" altLang="zh-CN" sz="2000" b="1" kern="100" dirty="0">
              <a:solidFill>
                <a:srgbClr val="5486A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kern="100" dirty="0"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没有参加过培训也没考过证怎么办？</a:t>
            </a:r>
            <a:endParaRPr lang="zh-CN" altLang="zh-CN" sz="2000" b="1" kern="100" dirty="0">
              <a:solidFill>
                <a:srgbClr val="5486A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60768" y="5488426"/>
            <a:ext cx="982257" cy="1379561"/>
          </a:xfrm>
          <a:prstGeom prst="rect">
            <a:avLst/>
          </a:prstGeom>
        </p:spPr>
      </p:pic>
      <p:sp>
        <p:nvSpPr>
          <p:cNvPr id="37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3243DC08-05BB-4242-8649-21D297253E36}"/>
              </a:ext>
            </a:extLst>
          </p:cNvPr>
          <p:cNvSpPr/>
          <p:nvPr/>
        </p:nvSpPr>
        <p:spPr>
          <a:xfrm>
            <a:off x="9241004" y="969891"/>
            <a:ext cx="2950995" cy="1005548"/>
          </a:xfrm>
          <a:custGeom>
            <a:avLst/>
            <a:gdLst>
              <a:gd name="connsiteX0" fmla="*/ 6206885 w 6206885"/>
              <a:gd name="connsiteY0" fmla="*/ 1008410 h 1008410"/>
              <a:gd name="connsiteX1" fmla="*/ 5811349 w 6206885"/>
              <a:gd name="connsiteY1" fmla="*/ 1008410 h 1008410"/>
              <a:gd name="connsiteX2" fmla="*/ 1418861 w 6206885"/>
              <a:gd name="connsiteY2" fmla="*/ 1008410 h 1008410"/>
              <a:gd name="connsiteX3" fmla="*/ 0 w 6206885"/>
              <a:gd name="connsiteY3" fmla="*/ 1008410 h 1008410"/>
              <a:gd name="connsiteX4" fmla="*/ 1062631 w 6206885"/>
              <a:gd name="connsiteY4" fmla="*/ 0 h 1008410"/>
              <a:gd name="connsiteX5" fmla="*/ 6206885 w 6206885"/>
              <a:gd name="connsiteY5" fmla="*/ 0 h 1008410"/>
              <a:gd name="connsiteX6" fmla="*/ 6206885 w 6206885"/>
              <a:gd name="connsiteY6" fmla="*/ 1008410 h 100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6885" h="1008410">
                <a:moveTo>
                  <a:pt x="6206885" y="1008410"/>
                </a:moveTo>
                <a:lnTo>
                  <a:pt x="5811349" y="1008410"/>
                </a:lnTo>
                <a:lnTo>
                  <a:pt x="1418861" y="1008410"/>
                </a:lnTo>
                <a:lnTo>
                  <a:pt x="0" y="1008410"/>
                </a:lnTo>
                <a:lnTo>
                  <a:pt x="1062631" y="0"/>
                </a:lnTo>
                <a:lnTo>
                  <a:pt x="6206885" y="0"/>
                </a:lnTo>
                <a:lnTo>
                  <a:pt x="6206885" y="100841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8">
            <a:extLst>
              <a:ext uri="{FF2B5EF4-FFF2-40B4-BE49-F238E27FC236}">
                <a16:creationId xmlns="" xmlns:a16="http://schemas.microsoft.com/office/drawing/2014/main" id="{EDC142B9-6F4E-4947-8502-C26112E3D977}"/>
              </a:ext>
            </a:extLst>
          </p:cNvPr>
          <p:cNvSpPr txBox="1"/>
          <p:nvPr/>
        </p:nvSpPr>
        <p:spPr>
          <a:xfrm>
            <a:off x="9777046" y="1211055"/>
            <a:ext cx="238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技能资格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4A1480A1-2644-4F3A-AB8F-26E210C3A77D}"/>
              </a:ext>
            </a:extLst>
          </p:cNvPr>
          <p:cNvGrpSpPr/>
          <p:nvPr/>
        </p:nvGrpSpPr>
        <p:grpSpPr>
          <a:xfrm>
            <a:off x="-91683" y="-18723"/>
            <a:ext cx="5479609" cy="3078155"/>
            <a:chOff x="-91683" y="-18723"/>
            <a:chExt cx="5479609" cy="3078155"/>
          </a:xfrm>
        </p:grpSpPr>
        <p:pic>
          <p:nvPicPr>
            <p:cNvPr id="40" name="图片 3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3A7421A-04FB-442F-AA22-4D7903845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41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4B8DF90-E431-4381-AC0E-9548C7DCD238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平行四边形 4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4476207-4B1E-4205-8E15-A461BCCE2EC4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456D345-E172-43F9-9216-4E338C7094E1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4" name="平行四边形 4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3906E935-4363-4AD0-9C24-D51F71DC3651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平行四边形 4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0BD0450-C70C-4999-BB0C-CCB6FFAF89AF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="" xmlns:a16="http://schemas.microsoft.com/office/drawing/2014/main" id="{C3203099-19DB-4AC0-80D4-C6C7E5D05C04}"/>
                </a:ext>
              </a:extLst>
            </p:cNvPr>
            <p:cNvSpPr/>
            <p:nvPr/>
          </p:nvSpPr>
          <p:spPr>
            <a:xfrm>
              <a:off x="917324" y="255628"/>
              <a:ext cx="447060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F01162F-99FC-470F-8056-9B30E760A6B5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8" name="平行四边形 4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EDAC1465-07B4-4453-887E-EEF6B1554585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BC110CAC-5A31-4C2F-AFE5-81FF61888487}"/>
                </a:ext>
              </a:extLst>
            </p:cNvPr>
            <p:cNvSpPr txBox="1">
              <a:spLocks/>
            </p:cNvSpPr>
            <p:nvPr/>
          </p:nvSpPr>
          <p:spPr>
            <a:xfrm>
              <a:off x="1620224" y="324203"/>
              <a:ext cx="3120587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简历内容锻造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DC6C913-B028-4684-8E48-047BE743FB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32348711-18DB-45EF-97CD-D10250C497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rot="2123074">
            <a:off x="7381451" y="240314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例子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702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319673" y="1063324"/>
            <a:ext cx="3251200" cy="2167466"/>
            <a:chOff x="4471558" y="712367"/>
            <a:chExt cx="3251200" cy="2167466"/>
          </a:xfrm>
        </p:grpSpPr>
        <p:sp>
          <p:nvSpPr>
            <p:cNvPr id="10" name="圆角矩形 9"/>
            <p:cNvSpPr/>
            <p:nvPr/>
          </p:nvSpPr>
          <p:spPr>
            <a:xfrm>
              <a:off x="4471558" y="71236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234226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简历外观设计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1" name="组合 4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93235" y="3975905"/>
            <a:ext cx="3251200" cy="2167466"/>
            <a:chOff x="8233570" y="708794"/>
            <a:chExt cx="3251200" cy="2167466"/>
          </a:xfrm>
        </p:grpSpPr>
        <p:sp>
          <p:nvSpPr>
            <p:cNvPr id="15" name="圆角矩形 14"/>
            <p:cNvSpPr/>
            <p:nvPr/>
          </p:nvSpPr>
          <p:spPr>
            <a:xfrm>
              <a:off x="8233570" y="708794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997395" y="19318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简历结构搭建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2" name="组合 41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4470400" y="3965331"/>
            <a:ext cx="3251200" cy="2167466"/>
            <a:chOff x="696483" y="3690697"/>
            <a:chExt cx="3251200" cy="2167466"/>
          </a:xfrm>
        </p:grpSpPr>
        <p:sp>
          <p:nvSpPr>
            <p:cNvPr id="20" name="圆角矩形 19"/>
            <p:cNvSpPr/>
            <p:nvPr/>
          </p:nvSpPr>
          <p:spPr>
            <a:xfrm>
              <a:off x="696483" y="369069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459149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简历内容锻造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3" name="组合 4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8245475" y="3964669"/>
            <a:ext cx="3251200" cy="2167466"/>
            <a:chOff x="4471558" y="3690035"/>
            <a:chExt cx="3251200" cy="2167466"/>
          </a:xfrm>
        </p:grpSpPr>
        <p:sp>
          <p:nvSpPr>
            <p:cNvPr id="25" name="圆角矩形 24"/>
            <p:cNvSpPr/>
            <p:nvPr/>
          </p:nvSpPr>
          <p:spPr>
            <a:xfrm>
              <a:off x="4471558" y="369003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080338" y="4900059"/>
              <a:ext cx="203132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5486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简历表达技巧</a:t>
              </a:r>
              <a:endParaRPr lang="en-US" altLang="zh-CN" sz="2400" b="1" dirty="0">
                <a:ln w="0"/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39" name="组合 38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2544598" y="1063852"/>
            <a:ext cx="3251200" cy="2167466"/>
            <a:chOff x="696483" y="712895"/>
            <a:chExt cx="3251200" cy="2167466"/>
          </a:xfrm>
        </p:grpSpPr>
        <p:sp>
          <p:nvSpPr>
            <p:cNvPr id="3" name="圆角矩形 2"/>
            <p:cNvSpPr/>
            <p:nvPr/>
          </p:nvSpPr>
          <p:spPr>
            <a:xfrm>
              <a:off x="696483" y="71289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466263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招聘启事解读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sp>
        <p:nvSpPr>
          <p:cNvPr id="7" name="圆角矩形 6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/>
          <p:nvPr/>
        </p:nvSpPr>
        <p:spPr>
          <a:xfrm>
            <a:off x="771525" y="1460500"/>
            <a:ext cx="3251200" cy="2167466"/>
          </a:xfrm>
          <a:prstGeom prst="roundRect">
            <a:avLst>
              <a:gd name="adj" fmla="val 1290"/>
            </a:avLst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3880949" y="2942069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椭圆 1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7656024" y="2942069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椭圆 1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029586" y="5858223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椭圆 2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5806751" y="5844077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04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椭圆 2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9581826" y="5844077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zh-CN" altLang="en-US" sz="12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750" y="1079086"/>
            <a:ext cx="3232800" cy="93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329" y="1074426"/>
            <a:ext cx="3234676" cy="936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367" y="3990580"/>
            <a:ext cx="3240000" cy="94532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772" y="3966261"/>
            <a:ext cx="3253903" cy="94821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952" y="3975905"/>
            <a:ext cx="3250008" cy="94220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A70D4CB8-FAF2-4AA8-9E7C-4AE65F0FF5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A88E56CA-DC5F-43C8-8F84-C4EA6A6005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319673" y="1063324"/>
            <a:ext cx="3251200" cy="2167466"/>
            <a:chOff x="4471558" y="712367"/>
            <a:chExt cx="3251200" cy="2167466"/>
          </a:xfrm>
        </p:grpSpPr>
        <p:sp>
          <p:nvSpPr>
            <p:cNvPr id="10" name="圆角矩形 9"/>
            <p:cNvSpPr/>
            <p:nvPr/>
          </p:nvSpPr>
          <p:spPr>
            <a:xfrm>
              <a:off x="4471558" y="71236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234226" y="19020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简历外观设计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1" name="组合 4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693235" y="3975905"/>
            <a:ext cx="3251200" cy="2167466"/>
            <a:chOff x="8233570" y="708794"/>
            <a:chExt cx="3251200" cy="2167466"/>
          </a:xfrm>
        </p:grpSpPr>
        <p:sp>
          <p:nvSpPr>
            <p:cNvPr id="15" name="圆角矩形 14"/>
            <p:cNvSpPr/>
            <p:nvPr/>
          </p:nvSpPr>
          <p:spPr>
            <a:xfrm>
              <a:off x="8233570" y="708794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997395" y="1931895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简历结构搭建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2" name="组合 41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4470400" y="3965331"/>
            <a:ext cx="3251200" cy="2167466"/>
            <a:chOff x="696483" y="3690697"/>
            <a:chExt cx="3251200" cy="2167466"/>
          </a:xfrm>
        </p:grpSpPr>
        <p:sp>
          <p:nvSpPr>
            <p:cNvPr id="20" name="圆角矩形 19"/>
            <p:cNvSpPr/>
            <p:nvPr/>
          </p:nvSpPr>
          <p:spPr>
            <a:xfrm>
              <a:off x="696483" y="3690697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459149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简历内容锻造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43" name="组合 42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8245475" y="3964669"/>
            <a:ext cx="3251200" cy="2167466"/>
            <a:chOff x="4471558" y="3690035"/>
            <a:chExt cx="3251200" cy="2167466"/>
          </a:xfrm>
        </p:grpSpPr>
        <p:sp>
          <p:nvSpPr>
            <p:cNvPr id="25" name="圆角矩形 24"/>
            <p:cNvSpPr/>
            <p:nvPr/>
          </p:nvSpPr>
          <p:spPr>
            <a:xfrm>
              <a:off x="4471558" y="369003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234226" y="4900059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简历表达技巧</a:t>
              </a:r>
              <a:endPara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grpSp>
        <p:nvGrpSpPr>
          <p:cNvPr id="39" name="组合 38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2544598" y="1063852"/>
            <a:ext cx="3251200" cy="2167466"/>
            <a:chOff x="696483" y="712895"/>
            <a:chExt cx="3251200" cy="2167466"/>
          </a:xfrm>
        </p:grpSpPr>
        <p:sp>
          <p:nvSpPr>
            <p:cNvPr id="3" name="圆角矩形 2"/>
            <p:cNvSpPr/>
            <p:nvPr/>
          </p:nvSpPr>
          <p:spPr>
            <a:xfrm>
              <a:off x="696483" y="712895"/>
              <a:ext cx="3251200" cy="2167466"/>
            </a:xfrm>
            <a:prstGeom prst="roundRect">
              <a:avLst>
                <a:gd name="adj" fmla="val 129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312375" y="1902095"/>
              <a:ext cx="203132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5486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招聘启事解读</a:t>
              </a:r>
              <a:endParaRPr lang="en-US" altLang="zh-CN" sz="2400" b="1" dirty="0">
                <a:ln w="0"/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endParaRPr>
            </a:p>
          </p:txBody>
        </p:sp>
      </p:grpSp>
      <p:sp>
        <p:nvSpPr>
          <p:cNvPr id="7" name="圆角矩形 6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/>
          <p:nvPr/>
        </p:nvSpPr>
        <p:spPr>
          <a:xfrm>
            <a:off x="771525" y="1460500"/>
            <a:ext cx="3251200" cy="2167466"/>
          </a:xfrm>
          <a:prstGeom prst="roundRect">
            <a:avLst>
              <a:gd name="adj" fmla="val 1290"/>
            </a:avLst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3880949" y="2942069"/>
            <a:ext cx="578498" cy="5784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Arial Black" panose="020B0A04020102020204" pitchFamily="34" charset="0"/>
              </a:rPr>
              <a:t>01</a:t>
            </a:r>
            <a:endParaRPr lang="zh-CN" altLang="en-US" sz="1200">
              <a:latin typeface="Arial Black" panose="020B0A04020102020204" pitchFamily="34" charset="0"/>
            </a:endParaRPr>
          </a:p>
        </p:txBody>
      </p:sp>
      <p:sp>
        <p:nvSpPr>
          <p:cNvPr id="11" name="椭圆 1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7656024" y="2942069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椭圆 1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029586" y="5858223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椭圆 2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5806751" y="5844077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04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椭圆 25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9581826" y="5844077"/>
            <a:ext cx="578498" cy="5784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05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750" y="1079086"/>
            <a:ext cx="3232800" cy="93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329" y="1074426"/>
            <a:ext cx="3234676" cy="936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367" y="3990580"/>
            <a:ext cx="3240000" cy="94532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772" y="3966261"/>
            <a:ext cx="3253903" cy="94821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952" y="3975905"/>
            <a:ext cx="3250008" cy="94220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A70D4CB8-FAF2-4AA8-9E7C-4AE65F0FF5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4CA39F22-FAAA-4889-9B02-8BF77F5FCA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8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19"/>
          <p:cNvSpPr/>
          <p:nvPr/>
        </p:nvSpPr>
        <p:spPr>
          <a:xfrm>
            <a:off x="6496442" y="2705911"/>
            <a:ext cx="4694198" cy="3742195"/>
          </a:xfrm>
          <a:prstGeom prst="roundRect">
            <a:avLst>
              <a:gd name="adj" fmla="val 87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19"/>
          <p:cNvSpPr/>
          <p:nvPr/>
        </p:nvSpPr>
        <p:spPr>
          <a:xfrm>
            <a:off x="917324" y="2694892"/>
            <a:ext cx="4378236" cy="3742195"/>
          </a:xfrm>
          <a:prstGeom prst="roundRect">
            <a:avLst>
              <a:gd name="adj" fmla="val 87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54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 txBox="1"/>
          <p:nvPr/>
        </p:nvSpPr>
        <p:spPr>
          <a:xfrm>
            <a:off x="5303744" y="4024387"/>
            <a:ext cx="1186125" cy="115858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两把尺子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133" y="2705911"/>
            <a:ext cx="1259547" cy="1372765"/>
          </a:xfrm>
          <a:prstGeom prst="rect">
            <a:avLst/>
          </a:prstGeom>
        </p:spPr>
      </p:pic>
      <p:sp>
        <p:nvSpPr>
          <p:cNvPr id="48" name="Oval 18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7987076" y="1720394"/>
            <a:ext cx="1860698" cy="186069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7s</a:t>
            </a:r>
          </a:p>
          <a:p>
            <a:pPr algn="ctr">
              <a:spcBef>
                <a:spcPts val="1200"/>
              </a:spcBef>
            </a:pP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19"/>
          <p:cNvSpPr>
            <a:spLocks noEditPoints="1"/>
          </p:cNvSpPr>
          <p:nvPr/>
        </p:nvSpPr>
        <p:spPr bwMode="auto">
          <a:xfrm>
            <a:off x="2810058" y="1848004"/>
            <a:ext cx="268003" cy="257695"/>
          </a:xfrm>
          <a:custGeom>
            <a:avLst/>
            <a:gdLst>
              <a:gd name="T0" fmla="*/ 261 w 278"/>
              <a:gd name="T1" fmla="*/ 88 h 267"/>
              <a:gd name="T2" fmla="*/ 181 w 278"/>
              <a:gd name="T3" fmla="*/ 88 h 267"/>
              <a:gd name="T4" fmla="*/ 156 w 278"/>
              <a:gd name="T5" fmla="*/ 13 h 267"/>
              <a:gd name="T6" fmla="*/ 139 w 278"/>
              <a:gd name="T7" fmla="*/ 0 h 267"/>
              <a:gd name="T8" fmla="*/ 122 w 278"/>
              <a:gd name="T9" fmla="*/ 13 h 267"/>
              <a:gd name="T10" fmla="*/ 98 w 278"/>
              <a:gd name="T11" fmla="*/ 88 h 267"/>
              <a:gd name="T12" fmla="*/ 18 w 278"/>
              <a:gd name="T13" fmla="*/ 88 h 267"/>
              <a:gd name="T14" fmla="*/ 0 w 278"/>
              <a:gd name="T15" fmla="*/ 106 h 267"/>
              <a:gd name="T16" fmla="*/ 8 w 278"/>
              <a:gd name="T17" fmla="*/ 121 h 267"/>
              <a:gd name="T18" fmla="*/ 72 w 278"/>
              <a:gd name="T19" fmla="*/ 168 h 267"/>
              <a:gd name="T20" fmla="*/ 48 w 278"/>
              <a:gd name="T21" fmla="*/ 243 h 267"/>
              <a:gd name="T22" fmla="*/ 48 w 278"/>
              <a:gd name="T23" fmla="*/ 243 h 267"/>
              <a:gd name="T24" fmla="*/ 47 w 278"/>
              <a:gd name="T25" fmla="*/ 249 h 267"/>
              <a:gd name="T26" fmla="*/ 65 w 278"/>
              <a:gd name="T27" fmla="*/ 267 h 267"/>
              <a:gd name="T28" fmla="*/ 75 w 278"/>
              <a:gd name="T29" fmla="*/ 264 h 267"/>
              <a:gd name="T30" fmla="*/ 139 w 278"/>
              <a:gd name="T31" fmla="*/ 217 h 267"/>
              <a:gd name="T32" fmla="*/ 204 w 278"/>
              <a:gd name="T33" fmla="*/ 264 h 267"/>
              <a:gd name="T34" fmla="*/ 214 w 278"/>
              <a:gd name="T35" fmla="*/ 267 h 267"/>
              <a:gd name="T36" fmla="*/ 232 w 278"/>
              <a:gd name="T37" fmla="*/ 249 h 267"/>
              <a:gd name="T38" fmla="*/ 231 w 278"/>
              <a:gd name="T39" fmla="*/ 243 h 267"/>
              <a:gd name="T40" fmla="*/ 206 w 278"/>
              <a:gd name="T41" fmla="*/ 168 h 267"/>
              <a:gd name="T42" fmla="*/ 271 w 278"/>
              <a:gd name="T43" fmla="*/ 120 h 267"/>
              <a:gd name="T44" fmla="*/ 278 w 278"/>
              <a:gd name="T45" fmla="*/ 106 h 267"/>
              <a:gd name="T46" fmla="*/ 261 w 278"/>
              <a:gd name="T47" fmla="*/ 88 h 267"/>
              <a:gd name="T48" fmla="*/ 263 w 278"/>
              <a:gd name="T49" fmla="*/ 109 h 267"/>
              <a:gd name="T50" fmla="*/ 194 w 278"/>
              <a:gd name="T51" fmla="*/ 159 h 267"/>
              <a:gd name="T52" fmla="*/ 190 w 278"/>
              <a:gd name="T53" fmla="*/ 162 h 267"/>
              <a:gd name="T54" fmla="*/ 191 w 278"/>
              <a:gd name="T55" fmla="*/ 167 h 267"/>
              <a:gd name="T56" fmla="*/ 217 w 278"/>
              <a:gd name="T57" fmla="*/ 248 h 267"/>
              <a:gd name="T58" fmla="*/ 217 w 278"/>
              <a:gd name="T59" fmla="*/ 248 h 267"/>
              <a:gd name="T60" fmla="*/ 218 w 278"/>
              <a:gd name="T61" fmla="*/ 249 h 267"/>
              <a:gd name="T62" fmla="*/ 214 w 278"/>
              <a:gd name="T63" fmla="*/ 253 h 267"/>
              <a:gd name="T64" fmla="*/ 212 w 278"/>
              <a:gd name="T65" fmla="*/ 252 h 267"/>
              <a:gd name="T66" fmla="*/ 144 w 278"/>
              <a:gd name="T67" fmla="*/ 202 h 267"/>
              <a:gd name="T68" fmla="*/ 139 w 278"/>
              <a:gd name="T69" fmla="*/ 199 h 267"/>
              <a:gd name="T70" fmla="*/ 67 w 278"/>
              <a:gd name="T71" fmla="*/ 252 h 267"/>
              <a:gd name="T72" fmla="*/ 65 w 278"/>
              <a:gd name="T73" fmla="*/ 253 h 267"/>
              <a:gd name="T74" fmla="*/ 61 w 278"/>
              <a:gd name="T75" fmla="*/ 249 h 267"/>
              <a:gd name="T76" fmla="*/ 61 w 278"/>
              <a:gd name="T77" fmla="*/ 247 h 267"/>
              <a:gd name="T78" fmla="*/ 61 w 278"/>
              <a:gd name="T79" fmla="*/ 247 h 267"/>
              <a:gd name="T80" fmla="*/ 88 w 278"/>
              <a:gd name="T81" fmla="*/ 167 h 267"/>
              <a:gd name="T82" fmla="*/ 89 w 278"/>
              <a:gd name="T83" fmla="*/ 162 h 267"/>
              <a:gd name="T84" fmla="*/ 85 w 278"/>
              <a:gd name="T85" fmla="*/ 159 h 267"/>
              <a:gd name="T86" fmla="*/ 16 w 278"/>
              <a:gd name="T87" fmla="*/ 109 h 267"/>
              <a:gd name="T88" fmla="*/ 15 w 278"/>
              <a:gd name="T89" fmla="*/ 106 h 267"/>
              <a:gd name="T90" fmla="*/ 18 w 278"/>
              <a:gd name="T91" fmla="*/ 102 h 267"/>
              <a:gd name="T92" fmla="*/ 108 w 278"/>
              <a:gd name="T93" fmla="*/ 102 h 267"/>
              <a:gd name="T94" fmla="*/ 136 w 278"/>
              <a:gd name="T95" fmla="*/ 17 h 267"/>
              <a:gd name="T96" fmla="*/ 139 w 278"/>
              <a:gd name="T97" fmla="*/ 14 h 267"/>
              <a:gd name="T98" fmla="*/ 143 w 278"/>
              <a:gd name="T99" fmla="*/ 17 h 267"/>
              <a:gd name="T100" fmla="*/ 170 w 278"/>
              <a:gd name="T101" fmla="*/ 102 h 267"/>
              <a:gd name="T102" fmla="*/ 261 w 278"/>
              <a:gd name="T103" fmla="*/ 102 h 267"/>
              <a:gd name="T104" fmla="*/ 264 w 278"/>
              <a:gd name="T105" fmla="*/ 106 h 267"/>
              <a:gd name="T106" fmla="*/ 263 w 278"/>
              <a:gd name="T107" fmla="*/ 109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8" h="267">
                <a:moveTo>
                  <a:pt x="261" y="88"/>
                </a:moveTo>
                <a:cubicBezTo>
                  <a:pt x="181" y="88"/>
                  <a:pt x="181" y="88"/>
                  <a:pt x="181" y="88"/>
                </a:cubicBezTo>
                <a:cubicBezTo>
                  <a:pt x="156" y="13"/>
                  <a:pt x="156" y="13"/>
                  <a:pt x="156" y="13"/>
                </a:cubicBezTo>
                <a:cubicBezTo>
                  <a:pt x="154" y="5"/>
                  <a:pt x="147" y="0"/>
                  <a:pt x="139" y="0"/>
                </a:cubicBezTo>
                <a:cubicBezTo>
                  <a:pt x="131" y="0"/>
                  <a:pt x="124" y="5"/>
                  <a:pt x="122" y="13"/>
                </a:cubicBezTo>
                <a:cubicBezTo>
                  <a:pt x="98" y="88"/>
                  <a:pt x="98" y="88"/>
                  <a:pt x="98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8" y="88"/>
                  <a:pt x="0" y="96"/>
                  <a:pt x="0" y="106"/>
                </a:cubicBezTo>
                <a:cubicBezTo>
                  <a:pt x="0" y="112"/>
                  <a:pt x="3" y="117"/>
                  <a:pt x="8" y="121"/>
                </a:cubicBezTo>
                <a:cubicBezTo>
                  <a:pt x="10" y="122"/>
                  <a:pt x="46" y="148"/>
                  <a:pt x="72" y="168"/>
                </a:cubicBezTo>
                <a:cubicBezTo>
                  <a:pt x="62" y="198"/>
                  <a:pt x="49" y="241"/>
                  <a:pt x="48" y="243"/>
                </a:cubicBezTo>
                <a:cubicBezTo>
                  <a:pt x="48" y="243"/>
                  <a:pt x="48" y="243"/>
                  <a:pt x="48" y="243"/>
                </a:cubicBezTo>
                <a:cubicBezTo>
                  <a:pt x="47" y="245"/>
                  <a:pt x="47" y="247"/>
                  <a:pt x="47" y="249"/>
                </a:cubicBezTo>
                <a:cubicBezTo>
                  <a:pt x="47" y="259"/>
                  <a:pt x="55" y="267"/>
                  <a:pt x="65" y="267"/>
                </a:cubicBezTo>
                <a:cubicBezTo>
                  <a:pt x="68" y="267"/>
                  <a:pt x="72" y="266"/>
                  <a:pt x="75" y="264"/>
                </a:cubicBezTo>
                <a:cubicBezTo>
                  <a:pt x="139" y="217"/>
                  <a:pt x="139" y="217"/>
                  <a:pt x="139" y="217"/>
                </a:cubicBezTo>
                <a:cubicBezTo>
                  <a:pt x="154" y="227"/>
                  <a:pt x="203" y="263"/>
                  <a:pt x="204" y="264"/>
                </a:cubicBezTo>
                <a:cubicBezTo>
                  <a:pt x="207" y="266"/>
                  <a:pt x="211" y="267"/>
                  <a:pt x="214" y="267"/>
                </a:cubicBezTo>
                <a:cubicBezTo>
                  <a:pt x="224" y="267"/>
                  <a:pt x="232" y="259"/>
                  <a:pt x="232" y="249"/>
                </a:cubicBezTo>
                <a:cubicBezTo>
                  <a:pt x="232" y="247"/>
                  <a:pt x="232" y="245"/>
                  <a:pt x="231" y="243"/>
                </a:cubicBezTo>
                <a:cubicBezTo>
                  <a:pt x="230" y="241"/>
                  <a:pt x="216" y="198"/>
                  <a:pt x="206" y="168"/>
                </a:cubicBezTo>
                <a:cubicBezTo>
                  <a:pt x="233" y="148"/>
                  <a:pt x="269" y="122"/>
                  <a:pt x="271" y="120"/>
                </a:cubicBezTo>
                <a:cubicBezTo>
                  <a:pt x="276" y="117"/>
                  <a:pt x="278" y="112"/>
                  <a:pt x="278" y="106"/>
                </a:cubicBezTo>
                <a:cubicBezTo>
                  <a:pt x="278" y="96"/>
                  <a:pt x="270" y="88"/>
                  <a:pt x="261" y="88"/>
                </a:cubicBezTo>
                <a:close/>
                <a:moveTo>
                  <a:pt x="263" y="109"/>
                </a:moveTo>
                <a:cubicBezTo>
                  <a:pt x="261" y="110"/>
                  <a:pt x="205" y="151"/>
                  <a:pt x="194" y="159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1" y="167"/>
                  <a:pt x="191" y="167"/>
                  <a:pt x="191" y="167"/>
                </a:cubicBezTo>
                <a:cubicBezTo>
                  <a:pt x="200" y="196"/>
                  <a:pt x="216" y="243"/>
                  <a:pt x="217" y="248"/>
                </a:cubicBezTo>
                <a:cubicBezTo>
                  <a:pt x="217" y="248"/>
                  <a:pt x="217" y="248"/>
                  <a:pt x="217" y="248"/>
                </a:cubicBezTo>
                <a:cubicBezTo>
                  <a:pt x="218" y="248"/>
                  <a:pt x="218" y="249"/>
                  <a:pt x="218" y="249"/>
                </a:cubicBezTo>
                <a:cubicBezTo>
                  <a:pt x="218" y="251"/>
                  <a:pt x="216" y="253"/>
                  <a:pt x="214" y="253"/>
                </a:cubicBezTo>
                <a:cubicBezTo>
                  <a:pt x="213" y="253"/>
                  <a:pt x="213" y="252"/>
                  <a:pt x="212" y="252"/>
                </a:cubicBezTo>
                <a:cubicBezTo>
                  <a:pt x="211" y="251"/>
                  <a:pt x="167" y="219"/>
                  <a:pt x="144" y="202"/>
                </a:cubicBezTo>
                <a:cubicBezTo>
                  <a:pt x="139" y="199"/>
                  <a:pt x="139" y="199"/>
                  <a:pt x="139" y="199"/>
                </a:cubicBezTo>
                <a:cubicBezTo>
                  <a:pt x="67" y="252"/>
                  <a:pt x="67" y="252"/>
                  <a:pt x="67" y="252"/>
                </a:cubicBezTo>
                <a:cubicBezTo>
                  <a:pt x="66" y="252"/>
                  <a:pt x="65" y="253"/>
                  <a:pt x="65" y="253"/>
                </a:cubicBezTo>
                <a:cubicBezTo>
                  <a:pt x="63" y="253"/>
                  <a:pt x="61" y="251"/>
                  <a:pt x="61" y="249"/>
                </a:cubicBezTo>
                <a:cubicBezTo>
                  <a:pt x="61" y="249"/>
                  <a:pt x="61" y="248"/>
                  <a:pt x="61" y="24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3" y="243"/>
                  <a:pt x="76" y="202"/>
                  <a:pt x="88" y="167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74" y="151"/>
                  <a:pt x="18" y="110"/>
                  <a:pt x="16" y="109"/>
                </a:cubicBezTo>
                <a:cubicBezTo>
                  <a:pt x="15" y="108"/>
                  <a:pt x="15" y="107"/>
                  <a:pt x="15" y="106"/>
                </a:cubicBezTo>
                <a:cubicBezTo>
                  <a:pt x="15" y="104"/>
                  <a:pt x="16" y="102"/>
                  <a:pt x="1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36" y="15"/>
                  <a:pt x="138" y="14"/>
                  <a:pt x="139" y="14"/>
                </a:cubicBezTo>
                <a:cubicBezTo>
                  <a:pt x="141" y="14"/>
                  <a:pt x="142" y="15"/>
                  <a:pt x="143" y="17"/>
                </a:cubicBezTo>
                <a:cubicBezTo>
                  <a:pt x="170" y="102"/>
                  <a:pt x="170" y="102"/>
                  <a:pt x="170" y="102"/>
                </a:cubicBezTo>
                <a:cubicBezTo>
                  <a:pt x="261" y="102"/>
                  <a:pt x="261" y="102"/>
                  <a:pt x="261" y="102"/>
                </a:cubicBezTo>
                <a:cubicBezTo>
                  <a:pt x="263" y="102"/>
                  <a:pt x="264" y="104"/>
                  <a:pt x="264" y="106"/>
                </a:cubicBezTo>
                <a:cubicBezTo>
                  <a:pt x="264" y="107"/>
                  <a:pt x="264" y="108"/>
                  <a:pt x="263" y="1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50" name="组合 4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9351601" y="1732186"/>
            <a:ext cx="487784" cy="487784"/>
            <a:chOff x="4314072" y="3838532"/>
            <a:chExt cx="487784" cy="487784"/>
          </a:xfrm>
        </p:grpSpPr>
        <p:sp>
          <p:nvSpPr>
            <p:cNvPr id="51" name="Oval 19"/>
            <p:cNvSpPr/>
            <p:nvPr/>
          </p:nvSpPr>
          <p:spPr>
            <a:xfrm>
              <a:off x="4314072" y="3838532"/>
              <a:ext cx="487784" cy="487784"/>
            </a:xfrm>
            <a:prstGeom prst="ellipse">
              <a:avLst/>
            </a:prstGeom>
            <a:solidFill>
              <a:srgbClr val="5486A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4423963" y="3953577"/>
              <a:ext cx="268003" cy="257695"/>
            </a:xfrm>
            <a:custGeom>
              <a:avLst/>
              <a:gdLst>
                <a:gd name="T0" fmla="*/ 261 w 278"/>
                <a:gd name="T1" fmla="*/ 88 h 267"/>
                <a:gd name="T2" fmla="*/ 181 w 278"/>
                <a:gd name="T3" fmla="*/ 88 h 267"/>
                <a:gd name="T4" fmla="*/ 156 w 278"/>
                <a:gd name="T5" fmla="*/ 13 h 267"/>
                <a:gd name="T6" fmla="*/ 139 w 278"/>
                <a:gd name="T7" fmla="*/ 0 h 267"/>
                <a:gd name="T8" fmla="*/ 122 w 278"/>
                <a:gd name="T9" fmla="*/ 13 h 267"/>
                <a:gd name="T10" fmla="*/ 98 w 278"/>
                <a:gd name="T11" fmla="*/ 88 h 267"/>
                <a:gd name="T12" fmla="*/ 18 w 278"/>
                <a:gd name="T13" fmla="*/ 88 h 267"/>
                <a:gd name="T14" fmla="*/ 0 w 278"/>
                <a:gd name="T15" fmla="*/ 106 h 267"/>
                <a:gd name="T16" fmla="*/ 8 w 278"/>
                <a:gd name="T17" fmla="*/ 121 h 267"/>
                <a:gd name="T18" fmla="*/ 72 w 278"/>
                <a:gd name="T19" fmla="*/ 168 h 267"/>
                <a:gd name="T20" fmla="*/ 48 w 278"/>
                <a:gd name="T21" fmla="*/ 243 h 267"/>
                <a:gd name="T22" fmla="*/ 48 w 278"/>
                <a:gd name="T23" fmla="*/ 243 h 267"/>
                <a:gd name="T24" fmla="*/ 47 w 278"/>
                <a:gd name="T25" fmla="*/ 249 h 267"/>
                <a:gd name="T26" fmla="*/ 65 w 278"/>
                <a:gd name="T27" fmla="*/ 267 h 267"/>
                <a:gd name="T28" fmla="*/ 75 w 278"/>
                <a:gd name="T29" fmla="*/ 264 h 267"/>
                <a:gd name="T30" fmla="*/ 139 w 278"/>
                <a:gd name="T31" fmla="*/ 217 h 267"/>
                <a:gd name="T32" fmla="*/ 204 w 278"/>
                <a:gd name="T33" fmla="*/ 264 h 267"/>
                <a:gd name="T34" fmla="*/ 214 w 278"/>
                <a:gd name="T35" fmla="*/ 267 h 267"/>
                <a:gd name="T36" fmla="*/ 232 w 278"/>
                <a:gd name="T37" fmla="*/ 249 h 267"/>
                <a:gd name="T38" fmla="*/ 231 w 278"/>
                <a:gd name="T39" fmla="*/ 243 h 267"/>
                <a:gd name="T40" fmla="*/ 206 w 278"/>
                <a:gd name="T41" fmla="*/ 168 h 267"/>
                <a:gd name="T42" fmla="*/ 271 w 278"/>
                <a:gd name="T43" fmla="*/ 120 h 267"/>
                <a:gd name="T44" fmla="*/ 278 w 278"/>
                <a:gd name="T45" fmla="*/ 106 h 267"/>
                <a:gd name="T46" fmla="*/ 261 w 278"/>
                <a:gd name="T47" fmla="*/ 88 h 267"/>
                <a:gd name="T48" fmla="*/ 263 w 278"/>
                <a:gd name="T49" fmla="*/ 109 h 267"/>
                <a:gd name="T50" fmla="*/ 194 w 278"/>
                <a:gd name="T51" fmla="*/ 159 h 267"/>
                <a:gd name="T52" fmla="*/ 190 w 278"/>
                <a:gd name="T53" fmla="*/ 162 h 267"/>
                <a:gd name="T54" fmla="*/ 191 w 278"/>
                <a:gd name="T55" fmla="*/ 167 h 267"/>
                <a:gd name="T56" fmla="*/ 217 w 278"/>
                <a:gd name="T57" fmla="*/ 248 h 267"/>
                <a:gd name="T58" fmla="*/ 217 w 278"/>
                <a:gd name="T59" fmla="*/ 248 h 267"/>
                <a:gd name="T60" fmla="*/ 218 w 278"/>
                <a:gd name="T61" fmla="*/ 249 h 267"/>
                <a:gd name="T62" fmla="*/ 214 w 278"/>
                <a:gd name="T63" fmla="*/ 253 h 267"/>
                <a:gd name="T64" fmla="*/ 212 w 278"/>
                <a:gd name="T65" fmla="*/ 252 h 267"/>
                <a:gd name="T66" fmla="*/ 144 w 278"/>
                <a:gd name="T67" fmla="*/ 202 h 267"/>
                <a:gd name="T68" fmla="*/ 139 w 278"/>
                <a:gd name="T69" fmla="*/ 199 h 267"/>
                <a:gd name="T70" fmla="*/ 67 w 278"/>
                <a:gd name="T71" fmla="*/ 252 h 267"/>
                <a:gd name="T72" fmla="*/ 65 w 278"/>
                <a:gd name="T73" fmla="*/ 253 h 267"/>
                <a:gd name="T74" fmla="*/ 61 w 278"/>
                <a:gd name="T75" fmla="*/ 249 h 267"/>
                <a:gd name="T76" fmla="*/ 61 w 278"/>
                <a:gd name="T77" fmla="*/ 247 h 267"/>
                <a:gd name="T78" fmla="*/ 61 w 278"/>
                <a:gd name="T79" fmla="*/ 247 h 267"/>
                <a:gd name="T80" fmla="*/ 88 w 278"/>
                <a:gd name="T81" fmla="*/ 167 h 267"/>
                <a:gd name="T82" fmla="*/ 89 w 278"/>
                <a:gd name="T83" fmla="*/ 162 h 267"/>
                <a:gd name="T84" fmla="*/ 85 w 278"/>
                <a:gd name="T85" fmla="*/ 159 h 267"/>
                <a:gd name="T86" fmla="*/ 16 w 278"/>
                <a:gd name="T87" fmla="*/ 109 h 267"/>
                <a:gd name="T88" fmla="*/ 15 w 278"/>
                <a:gd name="T89" fmla="*/ 106 h 267"/>
                <a:gd name="T90" fmla="*/ 18 w 278"/>
                <a:gd name="T91" fmla="*/ 102 h 267"/>
                <a:gd name="T92" fmla="*/ 108 w 278"/>
                <a:gd name="T93" fmla="*/ 102 h 267"/>
                <a:gd name="T94" fmla="*/ 136 w 278"/>
                <a:gd name="T95" fmla="*/ 17 h 267"/>
                <a:gd name="T96" fmla="*/ 139 w 278"/>
                <a:gd name="T97" fmla="*/ 14 h 267"/>
                <a:gd name="T98" fmla="*/ 143 w 278"/>
                <a:gd name="T99" fmla="*/ 17 h 267"/>
                <a:gd name="T100" fmla="*/ 170 w 278"/>
                <a:gd name="T101" fmla="*/ 102 h 267"/>
                <a:gd name="T102" fmla="*/ 261 w 278"/>
                <a:gd name="T103" fmla="*/ 102 h 267"/>
                <a:gd name="T104" fmla="*/ 264 w 278"/>
                <a:gd name="T105" fmla="*/ 106 h 267"/>
                <a:gd name="T106" fmla="*/ 263 w 278"/>
                <a:gd name="T107" fmla="*/ 10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67">
                  <a:moveTo>
                    <a:pt x="261" y="88"/>
                  </a:moveTo>
                  <a:cubicBezTo>
                    <a:pt x="181" y="88"/>
                    <a:pt x="181" y="88"/>
                    <a:pt x="181" y="8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54" y="5"/>
                    <a:pt x="147" y="0"/>
                    <a:pt x="139" y="0"/>
                  </a:cubicBezTo>
                  <a:cubicBezTo>
                    <a:pt x="131" y="0"/>
                    <a:pt x="124" y="5"/>
                    <a:pt x="122" y="13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8" y="88"/>
                    <a:pt x="0" y="96"/>
                    <a:pt x="0" y="106"/>
                  </a:cubicBezTo>
                  <a:cubicBezTo>
                    <a:pt x="0" y="112"/>
                    <a:pt x="3" y="117"/>
                    <a:pt x="8" y="121"/>
                  </a:cubicBezTo>
                  <a:cubicBezTo>
                    <a:pt x="10" y="122"/>
                    <a:pt x="46" y="148"/>
                    <a:pt x="72" y="168"/>
                  </a:cubicBezTo>
                  <a:cubicBezTo>
                    <a:pt x="62" y="198"/>
                    <a:pt x="49" y="241"/>
                    <a:pt x="48" y="243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7" y="245"/>
                    <a:pt x="47" y="247"/>
                    <a:pt x="47" y="249"/>
                  </a:cubicBezTo>
                  <a:cubicBezTo>
                    <a:pt x="47" y="259"/>
                    <a:pt x="55" y="267"/>
                    <a:pt x="65" y="267"/>
                  </a:cubicBezTo>
                  <a:cubicBezTo>
                    <a:pt x="68" y="267"/>
                    <a:pt x="72" y="266"/>
                    <a:pt x="75" y="264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54" y="227"/>
                    <a:pt x="203" y="263"/>
                    <a:pt x="204" y="264"/>
                  </a:cubicBezTo>
                  <a:cubicBezTo>
                    <a:pt x="207" y="266"/>
                    <a:pt x="211" y="267"/>
                    <a:pt x="214" y="267"/>
                  </a:cubicBezTo>
                  <a:cubicBezTo>
                    <a:pt x="224" y="267"/>
                    <a:pt x="232" y="259"/>
                    <a:pt x="232" y="249"/>
                  </a:cubicBezTo>
                  <a:cubicBezTo>
                    <a:pt x="232" y="247"/>
                    <a:pt x="232" y="245"/>
                    <a:pt x="231" y="243"/>
                  </a:cubicBezTo>
                  <a:cubicBezTo>
                    <a:pt x="230" y="241"/>
                    <a:pt x="216" y="198"/>
                    <a:pt x="206" y="168"/>
                  </a:cubicBezTo>
                  <a:cubicBezTo>
                    <a:pt x="233" y="148"/>
                    <a:pt x="269" y="122"/>
                    <a:pt x="271" y="120"/>
                  </a:cubicBezTo>
                  <a:cubicBezTo>
                    <a:pt x="276" y="117"/>
                    <a:pt x="278" y="112"/>
                    <a:pt x="278" y="106"/>
                  </a:cubicBezTo>
                  <a:cubicBezTo>
                    <a:pt x="278" y="96"/>
                    <a:pt x="270" y="88"/>
                    <a:pt x="261" y="88"/>
                  </a:cubicBezTo>
                  <a:close/>
                  <a:moveTo>
                    <a:pt x="263" y="109"/>
                  </a:moveTo>
                  <a:cubicBezTo>
                    <a:pt x="261" y="110"/>
                    <a:pt x="205" y="151"/>
                    <a:pt x="194" y="159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1" y="167"/>
                    <a:pt x="191" y="167"/>
                    <a:pt x="191" y="167"/>
                  </a:cubicBezTo>
                  <a:cubicBezTo>
                    <a:pt x="200" y="196"/>
                    <a:pt x="216" y="243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9"/>
                    <a:pt x="218" y="249"/>
                  </a:cubicBezTo>
                  <a:cubicBezTo>
                    <a:pt x="218" y="251"/>
                    <a:pt x="216" y="253"/>
                    <a:pt x="214" y="253"/>
                  </a:cubicBezTo>
                  <a:cubicBezTo>
                    <a:pt x="213" y="253"/>
                    <a:pt x="213" y="252"/>
                    <a:pt x="212" y="252"/>
                  </a:cubicBezTo>
                  <a:cubicBezTo>
                    <a:pt x="211" y="251"/>
                    <a:pt x="167" y="219"/>
                    <a:pt x="144" y="202"/>
                  </a:cubicBezTo>
                  <a:cubicBezTo>
                    <a:pt x="139" y="199"/>
                    <a:pt x="139" y="199"/>
                    <a:pt x="139" y="199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6" y="252"/>
                    <a:pt x="65" y="253"/>
                    <a:pt x="65" y="253"/>
                  </a:cubicBezTo>
                  <a:cubicBezTo>
                    <a:pt x="63" y="253"/>
                    <a:pt x="61" y="251"/>
                    <a:pt x="61" y="249"/>
                  </a:cubicBezTo>
                  <a:cubicBezTo>
                    <a:pt x="61" y="249"/>
                    <a:pt x="61" y="248"/>
                    <a:pt x="61" y="247"/>
                  </a:cubicBezTo>
                  <a:cubicBezTo>
                    <a:pt x="61" y="247"/>
                    <a:pt x="61" y="247"/>
                    <a:pt x="61" y="247"/>
                  </a:cubicBezTo>
                  <a:cubicBezTo>
                    <a:pt x="63" y="243"/>
                    <a:pt x="76" y="202"/>
                    <a:pt x="88" y="167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74" y="151"/>
                    <a:pt x="18" y="110"/>
                    <a:pt x="16" y="109"/>
                  </a:cubicBezTo>
                  <a:cubicBezTo>
                    <a:pt x="15" y="108"/>
                    <a:pt x="15" y="107"/>
                    <a:pt x="15" y="106"/>
                  </a:cubicBezTo>
                  <a:cubicBezTo>
                    <a:pt x="15" y="104"/>
                    <a:pt x="16" y="102"/>
                    <a:pt x="1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5"/>
                    <a:pt x="138" y="14"/>
                    <a:pt x="139" y="14"/>
                  </a:cubicBezTo>
                  <a:cubicBezTo>
                    <a:pt x="141" y="14"/>
                    <a:pt x="142" y="15"/>
                    <a:pt x="143" y="17"/>
                  </a:cubicBezTo>
                  <a:cubicBezTo>
                    <a:pt x="170" y="102"/>
                    <a:pt x="170" y="102"/>
                    <a:pt x="17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63" y="102"/>
                    <a:pt x="264" y="104"/>
                    <a:pt x="264" y="106"/>
                  </a:cubicBezTo>
                  <a:cubicBezTo>
                    <a:pt x="264" y="107"/>
                    <a:pt x="264" y="108"/>
                    <a:pt x="263" y="1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Oval 18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098569" y="1720394"/>
            <a:ext cx="1860698" cy="186069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3s</a:t>
            </a:r>
          </a:p>
          <a:p>
            <a:pPr algn="ctr">
              <a:spcBef>
                <a:spcPts val="1200"/>
              </a:spcBef>
            </a:pP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硬性条件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GrpSpPr/>
          <p:nvPr/>
        </p:nvGrpSpPr>
        <p:grpSpPr>
          <a:xfrm>
            <a:off x="3463094" y="1732186"/>
            <a:ext cx="487784" cy="487784"/>
            <a:chOff x="4314072" y="3838532"/>
            <a:chExt cx="487784" cy="487784"/>
          </a:xfrm>
        </p:grpSpPr>
        <p:sp>
          <p:nvSpPr>
            <p:cNvPr id="55" name="Oval 19"/>
            <p:cNvSpPr/>
            <p:nvPr/>
          </p:nvSpPr>
          <p:spPr>
            <a:xfrm>
              <a:off x="4314072" y="3838532"/>
              <a:ext cx="487784" cy="487784"/>
            </a:xfrm>
            <a:prstGeom prst="ellipse">
              <a:avLst/>
            </a:prstGeom>
            <a:solidFill>
              <a:srgbClr val="5486A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4423963" y="3953577"/>
              <a:ext cx="268003" cy="257695"/>
            </a:xfrm>
            <a:custGeom>
              <a:avLst/>
              <a:gdLst>
                <a:gd name="T0" fmla="*/ 261 w 278"/>
                <a:gd name="T1" fmla="*/ 88 h 267"/>
                <a:gd name="T2" fmla="*/ 181 w 278"/>
                <a:gd name="T3" fmla="*/ 88 h 267"/>
                <a:gd name="T4" fmla="*/ 156 w 278"/>
                <a:gd name="T5" fmla="*/ 13 h 267"/>
                <a:gd name="T6" fmla="*/ 139 w 278"/>
                <a:gd name="T7" fmla="*/ 0 h 267"/>
                <a:gd name="T8" fmla="*/ 122 w 278"/>
                <a:gd name="T9" fmla="*/ 13 h 267"/>
                <a:gd name="T10" fmla="*/ 98 w 278"/>
                <a:gd name="T11" fmla="*/ 88 h 267"/>
                <a:gd name="T12" fmla="*/ 18 w 278"/>
                <a:gd name="T13" fmla="*/ 88 h 267"/>
                <a:gd name="T14" fmla="*/ 0 w 278"/>
                <a:gd name="T15" fmla="*/ 106 h 267"/>
                <a:gd name="T16" fmla="*/ 8 w 278"/>
                <a:gd name="T17" fmla="*/ 121 h 267"/>
                <a:gd name="T18" fmla="*/ 72 w 278"/>
                <a:gd name="T19" fmla="*/ 168 h 267"/>
                <a:gd name="T20" fmla="*/ 48 w 278"/>
                <a:gd name="T21" fmla="*/ 243 h 267"/>
                <a:gd name="T22" fmla="*/ 48 w 278"/>
                <a:gd name="T23" fmla="*/ 243 h 267"/>
                <a:gd name="T24" fmla="*/ 47 w 278"/>
                <a:gd name="T25" fmla="*/ 249 h 267"/>
                <a:gd name="T26" fmla="*/ 65 w 278"/>
                <a:gd name="T27" fmla="*/ 267 h 267"/>
                <a:gd name="T28" fmla="*/ 75 w 278"/>
                <a:gd name="T29" fmla="*/ 264 h 267"/>
                <a:gd name="T30" fmla="*/ 139 w 278"/>
                <a:gd name="T31" fmla="*/ 217 h 267"/>
                <a:gd name="T32" fmla="*/ 204 w 278"/>
                <a:gd name="T33" fmla="*/ 264 h 267"/>
                <a:gd name="T34" fmla="*/ 214 w 278"/>
                <a:gd name="T35" fmla="*/ 267 h 267"/>
                <a:gd name="T36" fmla="*/ 232 w 278"/>
                <a:gd name="T37" fmla="*/ 249 h 267"/>
                <a:gd name="T38" fmla="*/ 231 w 278"/>
                <a:gd name="T39" fmla="*/ 243 h 267"/>
                <a:gd name="T40" fmla="*/ 206 w 278"/>
                <a:gd name="T41" fmla="*/ 168 h 267"/>
                <a:gd name="T42" fmla="*/ 271 w 278"/>
                <a:gd name="T43" fmla="*/ 120 h 267"/>
                <a:gd name="T44" fmla="*/ 278 w 278"/>
                <a:gd name="T45" fmla="*/ 106 h 267"/>
                <a:gd name="T46" fmla="*/ 261 w 278"/>
                <a:gd name="T47" fmla="*/ 88 h 267"/>
                <a:gd name="T48" fmla="*/ 263 w 278"/>
                <a:gd name="T49" fmla="*/ 109 h 267"/>
                <a:gd name="T50" fmla="*/ 194 w 278"/>
                <a:gd name="T51" fmla="*/ 159 h 267"/>
                <a:gd name="T52" fmla="*/ 190 w 278"/>
                <a:gd name="T53" fmla="*/ 162 h 267"/>
                <a:gd name="T54" fmla="*/ 191 w 278"/>
                <a:gd name="T55" fmla="*/ 167 h 267"/>
                <a:gd name="T56" fmla="*/ 217 w 278"/>
                <a:gd name="T57" fmla="*/ 248 h 267"/>
                <a:gd name="T58" fmla="*/ 217 w 278"/>
                <a:gd name="T59" fmla="*/ 248 h 267"/>
                <a:gd name="T60" fmla="*/ 218 w 278"/>
                <a:gd name="T61" fmla="*/ 249 h 267"/>
                <a:gd name="T62" fmla="*/ 214 w 278"/>
                <a:gd name="T63" fmla="*/ 253 h 267"/>
                <a:gd name="T64" fmla="*/ 212 w 278"/>
                <a:gd name="T65" fmla="*/ 252 h 267"/>
                <a:gd name="T66" fmla="*/ 144 w 278"/>
                <a:gd name="T67" fmla="*/ 202 h 267"/>
                <a:gd name="T68" fmla="*/ 139 w 278"/>
                <a:gd name="T69" fmla="*/ 199 h 267"/>
                <a:gd name="T70" fmla="*/ 67 w 278"/>
                <a:gd name="T71" fmla="*/ 252 h 267"/>
                <a:gd name="T72" fmla="*/ 65 w 278"/>
                <a:gd name="T73" fmla="*/ 253 h 267"/>
                <a:gd name="T74" fmla="*/ 61 w 278"/>
                <a:gd name="T75" fmla="*/ 249 h 267"/>
                <a:gd name="T76" fmla="*/ 61 w 278"/>
                <a:gd name="T77" fmla="*/ 247 h 267"/>
                <a:gd name="T78" fmla="*/ 61 w 278"/>
                <a:gd name="T79" fmla="*/ 247 h 267"/>
                <a:gd name="T80" fmla="*/ 88 w 278"/>
                <a:gd name="T81" fmla="*/ 167 h 267"/>
                <a:gd name="T82" fmla="*/ 89 w 278"/>
                <a:gd name="T83" fmla="*/ 162 h 267"/>
                <a:gd name="T84" fmla="*/ 85 w 278"/>
                <a:gd name="T85" fmla="*/ 159 h 267"/>
                <a:gd name="T86" fmla="*/ 16 w 278"/>
                <a:gd name="T87" fmla="*/ 109 h 267"/>
                <a:gd name="T88" fmla="*/ 15 w 278"/>
                <a:gd name="T89" fmla="*/ 106 h 267"/>
                <a:gd name="T90" fmla="*/ 18 w 278"/>
                <a:gd name="T91" fmla="*/ 102 h 267"/>
                <a:gd name="T92" fmla="*/ 108 w 278"/>
                <a:gd name="T93" fmla="*/ 102 h 267"/>
                <a:gd name="T94" fmla="*/ 136 w 278"/>
                <a:gd name="T95" fmla="*/ 17 h 267"/>
                <a:gd name="T96" fmla="*/ 139 w 278"/>
                <a:gd name="T97" fmla="*/ 14 h 267"/>
                <a:gd name="T98" fmla="*/ 143 w 278"/>
                <a:gd name="T99" fmla="*/ 17 h 267"/>
                <a:gd name="T100" fmla="*/ 170 w 278"/>
                <a:gd name="T101" fmla="*/ 102 h 267"/>
                <a:gd name="T102" fmla="*/ 261 w 278"/>
                <a:gd name="T103" fmla="*/ 102 h 267"/>
                <a:gd name="T104" fmla="*/ 264 w 278"/>
                <a:gd name="T105" fmla="*/ 106 h 267"/>
                <a:gd name="T106" fmla="*/ 263 w 278"/>
                <a:gd name="T107" fmla="*/ 10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67">
                  <a:moveTo>
                    <a:pt x="261" y="88"/>
                  </a:moveTo>
                  <a:cubicBezTo>
                    <a:pt x="181" y="88"/>
                    <a:pt x="181" y="88"/>
                    <a:pt x="181" y="8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54" y="5"/>
                    <a:pt x="147" y="0"/>
                    <a:pt x="139" y="0"/>
                  </a:cubicBezTo>
                  <a:cubicBezTo>
                    <a:pt x="131" y="0"/>
                    <a:pt x="124" y="5"/>
                    <a:pt x="122" y="13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8" y="88"/>
                    <a:pt x="0" y="96"/>
                    <a:pt x="0" y="106"/>
                  </a:cubicBezTo>
                  <a:cubicBezTo>
                    <a:pt x="0" y="112"/>
                    <a:pt x="3" y="117"/>
                    <a:pt x="8" y="121"/>
                  </a:cubicBezTo>
                  <a:cubicBezTo>
                    <a:pt x="10" y="122"/>
                    <a:pt x="46" y="148"/>
                    <a:pt x="72" y="168"/>
                  </a:cubicBezTo>
                  <a:cubicBezTo>
                    <a:pt x="62" y="198"/>
                    <a:pt x="49" y="241"/>
                    <a:pt x="48" y="243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7" y="245"/>
                    <a:pt x="47" y="247"/>
                    <a:pt x="47" y="249"/>
                  </a:cubicBezTo>
                  <a:cubicBezTo>
                    <a:pt x="47" y="259"/>
                    <a:pt x="55" y="267"/>
                    <a:pt x="65" y="267"/>
                  </a:cubicBezTo>
                  <a:cubicBezTo>
                    <a:pt x="68" y="267"/>
                    <a:pt x="72" y="266"/>
                    <a:pt x="75" y="264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54" y="227"/>
                    <a:pt x="203" y="263"/>
                    <a:pt x="204" y="264"/>
                  </a:cubicBezTo>
                  <a:cubicBezTo>
                    <a:pt x="207" y="266"/>
                    <a:pt x="211" y="267"/>
                    <a:pt x="214" y="267"/>
                  </a:cubicBezTo>
                  <a:cubicBezTo>
                    <a:pt x="224" y="267"/>
                    <a:pt x="232" y="259"/>
                    <a:pt x="232" y="249"/>
                  </a:cubicBezTo>
                  <a:cubicBezTo>
                    <a:pt x="232" y="247"/>
                    <a:pt x="232" y="245"/>
                    <a:pt x="231" y="243"/>
                  </a:cubicBezTo>
                  <a:cubicBezTo>
                    <a:pt x="230" y="241"/>
                    <a:pt x="216" y="198"/>
                    <a:pt x="206" y="168"/>
                  </a:cubicBezTo>
                  <a:cubicBezTo>
                    <a:pt x="233" y="148"/>
                    <a:pt x="269" y="122"/>
                    <a:pt x="271" y="120"/>
                  </a:cubicBezTo>
                  <a:cubicBezTo>
                    <a:pt x="276" y="117"/>
                    <a:pt x="278" y="112"/>
                    <a:pt x="278" y="106"/>
                  </a:cubicBezTo>
                  <a:cubicBezTo>
                    <a:pt x="278" y="96"/>
                    <a:pt x="270" y="88"/>
                    <a:pt x="261" y="88"/>
                  </a:cubicBezTo>
                  <a:close/>
                  <a:moveTo>
                    <a:pt x="263" y="109"/>
                  </a:moveTo>
                  <a:cubicBezTo>
                    <a:pt x="261" y="110"/>
                    <a:pt x="205" y="151"/>
                    <a:pt x="194" y="159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1" y="167"/>
                    <a:pt x="191" y="167"/>
                    <a:pt x="191" y="167"/>
                  </a:cubicBezTo>
                  <a:cubicBezTo>
                    <a:pt x="200" y="196"/>
                    <a:pt x="216" y="243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9"/>
                    <a:pt x="218" y="249"/>
                  </a:cubicBezTo>
                  <a:cubicBezTo>
                    <a:pt x="218" y="251"/>
                    <a:pt x="216" y="253"/>
                    <a:pt x="214" y="253"/>
                  </a:cubicBezTo>
                  <a:cubicBezTo>
                    <a:pt x="213" y="253"/>
                    <a:pt x="213" y="252"/>
                    <a:pt x="212" y="252"/>
                  </a:cubicBezTo>
                  <a:cubicBezTo>
                    <a:pt x="211" y="251"/>
                    <a:pt x="167" y="219"/>
                    <a:pt x="144" y="202"/>
                  </a:cubicBezTo>
                  <a:cubicBezTo>
                    <a:pt x="139" y="199"/>
                    <a:pt x="139" y="199"/>
                    <a:pt x="139" y="199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6" y="252"/>
                    <a:pt x="65" y="253"/>
                    <a:pt x="65" y="253"/>
                  </a:cubicBezTo>
                  <a:cubicBezTo>
                    <a:pt x="63" y="253"/>
                    <a:pt x="61" y="251"/>
                    <a:pt x="61" y="249"/>
                  </a:cubicBezTo>
                  <a:cubicBezTo>
                    <a:pt x="61" y="249"/>
                    <a:pt x="61" y="248"/>
                    <a:pt x="61" y="247"/>
                  </a:cubicBezTo>
                  <a:cubicBezTo>
                    <a:pt x="61" y="247"/>
                    <a:pt x="61" y="247"/>
                    <a:pt x="61" y="247"/>
                  </a:cubicBezTo>
                  <a:cubicBezTo>
                    <a:pt x="63" y="243"/>
                    <a:pt x="76" y="202"/>
                    <a:pt x="88" y="167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74" y="151"/>
                    <a:pt x="18" y="110"/>
                    <a:pt x="16" y="109"/>
                  </a:cubicBezTo>
                  <a:cubicBezTo>
                    <a:pt x="15" y="108"/>
                    <a:pt x="15" y="107"/>
                    <a:pt x="15" y="106"/>
                  </a:cubicBezTo>
                  <a:cubicBezTo>
                    <a:pt x="15" y="104"/>
                    <a:pt x="16" y="102"/>
                    <a:pt x="1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5"/>
                    <a:pt x="138" y="14"/>
                    <a:pt x="139" y="14"/>
                  </a:cubicBezTo>
                  <a:cubicBezTo>
                    <a:pt x="141" y="14"/>
                    <a:pt x="142" y="15"/>
                    <a:pt x="143" y="17"/>
                  </a:cubicBezTo>
                  <a:cubicBezTo>
                    <a:pt x="170" y="102"/>
                    <a:pt x="170" y="102"/>
                    <a:pt x="17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63" y="102"/>
                    <a:pt x="264" y="104"/>
                    <a:pt x="264" y="106"/>
                  </a:cubicBezTo>
                  <a:cubicBezTo>
                    <a:pt x="264" y="107"/>
                    <a:pt x="264" y="108"/>
                    <a:pt x="263" y="1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Rectangle 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326723" y="3905245"/>
            <a:ext cx="1808196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等腰三角形 58"/>
          <p:cNvSpPr/>
          <p:nvPr/>
        </p:nvSpPr>
        <p:spPr>
          <a:xfrm rot="5400000">
            <a:off x="1918355" y="4064927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Rectangle 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326723" y="4456755"/>
            <a:ext cx="1808196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Rectangle 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326723" y="5007050"/>
            <a:ext cx="1808196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Rectangle 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<p:cNvSpPr/>
          <p:nvPr/>
        </p:nvSpPr>
        <p:spPr>
          <a:xfrm>
            <a:off x="2326723" y="5557345"/>
            <a:ext cx="1201684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等腰三角形 62"/>
          <p:cNvSpPr/>
          <p:nvPr/>
        </p:nvSpPr>
        <p:spPr>
          <a:xfrm rot="5400000">
            <a:off x="1917717" y="4613486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>
            <a:off x="1930076" y="5162045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5400000">
            <a:off x="1930075" y="5704510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6991641" y="3918237"/>
            <a:ext cx="3686451" cy="2094016"/>
            <a:chOff x="7013879" y="3825864"/>
            <a:chExt cx="3686451" cy="2094016"/>
          </a:xfrm>
        </p:grpSpPr>
        <p:sp>
          <p:nvSpPr>
            <p:cNvPr id="67" name="Rectangle 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  <p:cNvSpPr/>
            <p:nvPr/>
          </p:nvSpPr>
          <p:spPr>
            <a:xfrm>
              <a:off x="7335042" y="3825864"/>
              <a:ext cx="2957326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自我介绍（别人关心的）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5400000">
              <a:off x="7004635" y="3985623"/>
              <a:ext cx="142163" cy="122400"/>
            </a:xfrm>
            <a:prstGeom prst="triangle">
              <a:avLst/>
            </a:prstGeom>
            <a:solidFill>
              <a:srgbClr val="5486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Rectangle 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  <p:cNvSpPr/>
            <p:nvPr/>
          </p:nvSpPr>
          <p:spPr>
            <a:xfrm>
              <a:off x="7335041" y="4377374"/>
              <a:ext cx="3365289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工作经历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匹配度 职业生涯）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  <p:cNvSpPr/>
            <p:nvPr/>
          </p:nvSpPr>
          <p:spPr>
            <a:xfrm>
              <a:off x="7335042" y="4927669"/>
              <a:ext cx="2957326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业绩（量化）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9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/>
            <p:cNvSpPr/>
            <p:nvPr/>
          </p:nvSpPr>
          <p:spPr>
            <a:xfrm>
              <a:off x="7335042" y="5477964"/>
              <a:ext cx="1965368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爱好特长</a:t>
              </a:r>
            </a:p>
          </p:txBody>
        </p:sp>
        <p:sp>
          <p:nvSpPr>
            <p:cNvPr id="72" name="等腰三角形 71"/>
            <p:cNvSpPr/>
            <p:nvPr/>
          </p:nvSpPr>
          <p:spPr>
            <a:xfrm rot="5400000">
              <a:off x="7003997" y="4534182"/>
              <a:ext cx="142163" cy="122400"/>
            </a:xfrm>
            <a:prstGeom prst="triangle">
              <a:avLst/>
            </a:prstGeom>
            <a:solidFill>
              <a:srgbClr val="5486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5400000">
              <a:off x="7016356" y="5082741"/>
              <a:ext cx="142163" cy="122400"/>
            </a:xfrm>
            <a:prstGeom prst="triangle">
              <a:avLst/>
            </a:prstGeom>
            <a:solidFill>
              <a:srgbClr val="5486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5400000">
              <a:off x="7016355" y="5625206"/>
              <a:ext cx="142163" cy="122400"/>
            </a:xfrm>
            <a:prstGeom prst="triangle">
              <a:avLst/>
            </a:prstGeom>
            <a:solidFill>
              <a:srgbClr val="5486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>
            <a:stCxn id="46" idx="1"/>
            <a:endCxn id="53" idx="6"/>
          </p:cNvCxnSpPr>
          <p:nvPr/>
        </p:nvCxnSpPr>
        <p:spPr>
          <a:xfrm flipH="1" flipV="1">
            <a:off x="3959267" y="2650743"/>
            <a:ext cx="1344477" cy="19529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46" idx="3"/>
            <a:endCxn id="48" idx="2"/>
          </p:cNvCxnSpPr>
          <p:nvPr/>
        </p:nvCxnSpPr>
        <p:spPr>
          <a:xfrm flipV="1">
            <a:off x="6489869" y="2650743"/>
            <a:ext cx="1497207" cy="19529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>
            <a:extLst>
              <a:ext uri="{FF2B5EF4-FFF2-40B4-BE49-F238E27FC236}">
                <a16:creationId xmlns="" xmlns:a16="http://schemas.microsoft.com/office/drawing/2014/main" id="{324085CD-B980-4EE3-8011-8992E52CD9A2}"/>
              </a:ext>
            </a:extLst>
          </p:cNvPr>
          <p:cNvGrpSpPr/>
          <p:nvPr/>
        </p:nvGrpSpPr>
        <p:grpSpPr>
          <a:xfrm>
            <a:off x="-91683" y="-18723"/>
            <a:ext cx="5507745" cy="3078155"/>
            <a:chOff x="-91683" y="-18723"/>
            <a:chExt cx="5507745" cy="3078155"/>
          </a:xfrm>
        </p:grpSpPr>
        <p:pic>
          <p:nvPicPr>
            <p:cNvPr id="89" name="图片 8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DF5DCFD-7A09-483D-953E-AF8792124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9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627793D-8FCC-4E7A-BBED-C4F1923CF8EF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1" name="平行四边形 9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9264C33-B26D-441C-9E28-D105ED37336F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2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8A241F9-A3CC-486F-8C82-42C7D871F773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3" name="平行四边形 9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BECAE40-04DE-475C-B812-485560A14E27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" name="平行四边形 9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A996186-FFCF-4444-9181-01F2B4C39B7A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5" name="平行四边形 94">
              <a:extLst>
                <a:ext uri="{FF2B5EF4-FFF2-40B4-BE49-F238E27FC236}">
                  <a16:creationId xmlns="" xmlns:a16="http://schemas.microsoft.com/office/drawing/2014/main" id="{E7A3BB2F-A415-4BD0-A301-A9413060DDFD}"/>
                </a:ext>
              </a:extLst>
            </p:cNvPr>
            <p:cNvSpPr/>
            <p:nvPr/>
          </p:nvSpPr>
          <p:spPr>
            <a:xfrm>
              <a:off x="917324" y="255628"/>
              <a:ext cx="4498738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平行四边形 9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E6F6469-8A18-4997-9EB0-318F3982F7DF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7" name="平行四边形 9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471A147-4A8D-46DB-B685-37DEBF467B35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8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640557D7-71FD-4690-B1E0-5E647A52E779}"/>
                </a:ext>
              </a:extLst>
            </p:cNvPr>
            <p:cNvSpPr txBox="1">
              <a:spLocks/>
            </p:cNvSpPr>
            <p:nvPr/>
          </p:nvSpPr>
          <p:spPr>
            <a:xfrm>
              <a:off x="1620225" y="324203"/>
              <a:ext cx="3106520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简历表达技巧</a:t>
              </a:r>
            </a:p>
          </p:txBody>
        </p:sp>
      </p:grpSp>
      <p:pic>
        <p:nvPicPr>
          <p:cNvPr id="78" name="图片 77">
            <a:extLst>
              <a:ext uri="{FF2B5EF4-FFF2-40B4-BE49-F238E27FC236}">
                <a16:creationId xmlns="" xmlns:a16="http://schemas.microsoft.com/office/drawing/2014/main" id="{D8E2AC63-1AD7-4CAC-AA03-2FA7D1F0FB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="" xmlns:a16="http://schemas.microsoft.com/office/drawing/2014/main" id="{48F21B3A-E3FB-4F8A-86B9-D73D98970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7B81FDF1-2B3F-4A82-9CC2-5B9DF34D7CAD}"/>
              </a:ext>
            </a:extLst>
          </p:cNvPr>
          <p:cNvSpPr/>
          <p:nvPr/>
        </p:nvSpPr>
        <p:spPr>
          <a:xfrm>
            <a:off x="7013829" y="1673688"/>
            <a:ext cx="5178170" cy="4492830"/>
          </a:xfrm>
          <a:custGeom>
            <a:avLst/>
            <a:gdLst/>
            <a:ahLst/>
            <a:cxnLst/>
            <a:rect l="l" t="t" r="r" b="b"/>
            <a:pathLst>
              <a:path w="4802078" h="4037347">
                <a:moveTo>
                  <a:pt x="1984651" y="0"/>
                </a:moveTo>
                <a:lnTo>
                  <a:pt x="4802078" y="0"/>
                </a:lnTo>
                <a:lnTo>
                  <a:pt x="4802078" y="4037347"/>
                </a:lnTo>
                <a:lnTo>
                  <a:pt x="0" y="4037347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139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SpPr/>
          <p:nvPr/>
        </p:nvSpPr>
        <p:spPr>
          <a:xfrm>
            <a:off x="1027712" y="3450415"/>
            <a:ext cx="7533192" cy="2166288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298225" y="2472654"/>
            <a:ext cx="1668372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sz="2800" dirty="0">
              <a:solidFill>
                <a:srgbClr val="5486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89994" y="3656396"/>
            <a:ext cx="6905867" cy="166199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你是一家公司的招聘负责人，要招一名软件开发工程师，你是否会选择下面这位候选人，为什么？</a:t>
            </a:r>
            <a:endParaRPr lang="en-US" altLang="zh-CN" sz="2200" b="1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结构：</a:t>
            </a:r>
            <a:r>
              <a:rPr lang="zh-CN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会</a:t>
            </a:r>
            <a:r>
              <a:rPr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/</a:t>
            </a:r>
            <a:r>
              <a:rPr lang="zh-CN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不会，因为</a:t>
            </a:r>
            <a:r>
              <a:rPr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……</a:t>
            </a:r>
            <a:endParaRPr lang="en-US" altLang="zh-CN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 UI" panose="020B0604030504040204" pitchFamily="34" charset="-128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97AEEFE4-E734-40D5-BB0A-BA4030B4CC48}"/>
              </a:ext>
            </a:extLst>
          </p:cNvPr>
          <p:cNvGrpSpPr/>
          <p:nvPr/>
        </p:nvGrpSpPr>
        <p:grpSpPr>
          <a:xfrm>
            <a:off x="-91683" y="-18723"/>
            <a:ext cx="5507745" cy="3078155"/>
            <a:chOff x="-91683" y="-18723"/>
            <a:chExt cx="5507745" cy="3078155"/>
          </a:xfrm>
        </p:grpSpPr>
        <p:pic>
          <p:nvPicPr>
            <p:cNvPr id="19" name="图片 1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3497708-799A-4F65-8FCA-68566D8DB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2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1BB33C6-8BD3-4CC0-809E-0A3EE68C84EB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平行四边形 2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91F9D6A-0EB5-4430-8CC8-76E89BBB6391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6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0A19525-DFF5-4DC1-BBC7-1AE10EAA1B47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7" name="平行四边形 3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79589295-A344-41C9-8A48-FCB36943D18F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平行四边形 3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536EFDD-0CCB-4462-B4CD-E27BAEAB74D5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="" xmlns:a16="http://schemas.microsoft.com/office/drawing/2014/main" id="{B46394E0-D924-429E-B538-C16E10C76A0C}"/>
                </a:ext>
              </a:extLst>
            </p:cNvPr>
            <p:cNvSpPr/>
            <p:nvPr/>
          </p:nvSpPr>
          <p:spPr>
            <a:xfrm>
              <a:off x="917324" y="255628"/>
              <a:ext cx="4498738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705F8E0C-263E-4645-B4C4-213CCCBCAB3A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平行四边形 4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88A3758-F509-4A43-8F7E-6DC4A66C5EEF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7193CEB-3F83-4EE5-BF6C-3F6BBD546860}"/>
                </a:ext>
              </a:extLst>
            </p:cNvPr>
            <p:cNvSpPr txBox="1">
              <a:spLocks/>
            </p:cNvSpPr>
            <p:nvPr/>
          </p:nvSpPr>
          <p:spPr>
            <a:xfrm>
              <a:off x="1620225" y="324203"/>
              <a:ext cx="3106520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简历表达技巧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5C066BCF-D9C6-4C5E-96D4-16CCAF4DB8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71515CB0-D7C6-4A3C-BD91-DE9F95B24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786742" y="483456"/>
            <a:ext cx="9405257" cy="6374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019676" y="826474"/>
            <a:ext cx="9032624" cy="5663156"/>
            <a:chOff x="3048001" y="503783"/>
            <a:chExt cx="9156700" cy="5663156"/>
          </a:xfrm>
        </p:grpSpPr>
        <p:sp>
          <p:nvSpPr>
            <p:cNvPr id="29" name="文本框 28"/>
            <p:cNvSpPr txBox="1"/>
            <p:nvPr/>
          </p:nvSpPr>
          <p:spPr>
            <a:xfrm>
              <a:off x="3048001" y="503783"/>
              <a:ext cx="8754626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求职意向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：软件开发工程师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r">
                <a:lnSpc>
                  <a:spcPct val="200000"/>
                </a:lnSpc>
                <a:spcAft>
                  <a:spcPts val="600"/>
                </a:spcAft>
              </a:pP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实习经历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2015.07-2015.09  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欧莱雅中国（上海总部）   高档化妆品部    市场部实习生  （北京）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分析每周销售数据及不同品类产品每周销售占比与销售增长，总结不同产品大类销售情况。</a:t>
              </a:r>
              <a:endParaRPr lang="en-US" altLang="zh-CN" sz="1500" kern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定期走访品牌专柜及竞品专柜，观察其促销活动、柜台服务、柜台陈列等，制定本品牌下一期促销计划。</a:t>
              </a:r>
              <a:endParaRPr lang="en-US" altLang="zh-CN" sz="1500" kern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核查并记录各大区新会员，统计各大区专柜台</a:t>
              </a:r>
              <a:r>
                <a:rPr lang="en-US" altLang="zh-CN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BA</a:t>
              </a: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的新客人奖励，分析各大区各柜台促销效果，向上级汇报。</a:t>
              </a:r>
              <a:endParaRPr lang="en-US" altLang="zh-CN" sz="1500" kern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负责品牌新款定制精华液的上市促销活动，拟定</a:t>
              </a:r>
              <a:r>
                <a:rPr lang="en-US" altLang="zh-CN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50</a:t>
              </a: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页的促销方案，被上级采纳。   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048001" y="2904507"/>
              <a:ext cx="9067800" cy="159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2013.01-2013.02 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中粮集团（长春）有限公司   粮食销售部 业务代表助理  （吉林 长春）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跟随业务代表到销售门店实地体验销售产品，并到当地超市考察粮食类商品的销售情况，了解消费者消费偏好。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根据客户的购买需求，有针对性地推销普通款或礼品款粮食类商品，成功完成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100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余份订单，销售额达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万余元。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策划并组织元旦大米促销活动，通过“礼品大米免费直邮”、“买香米，送五福”抽奖活动 、“来就有喜”限量赠送活动、“买就送福”当地餐厅享优惠等活动，吸引顾客上千人，销售额达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10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万余元。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48001" y="4497251"/>
              <a:ext cx="9156700" cy="16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2015.01-2015.03 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古驰公司（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GUCCI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）  卓展店铺   店铺实习生  （吉林 长春）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学习品牌相关知识以及销售技巧；熟练掌握点货、查货、转货等软件操作，妥善处理顾客退换货等售后问题。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参与店铺销售，并引到顾客购买跨品类商品，实习期间累计销售额达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40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余万元，最高日销售额达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8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万余元。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经常与客户进行情感沟通与互动，定期向顾客推荐新品并邀请其进店试穿，最终为店铺带来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10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余名顾客资源。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由于优异表现，负责培训实习员工，包括品牌知识、销售准则、系统使用等，成功完成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名实习员工的入职培训。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3019676" y="1587500"/>
            <a:ext cx="8712000" cy="0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9E9A43A6-EFA6-4ECC-933E-7669A8390706}"/>
              </a:ext>
            </a:extLst>
          </p:cNvPr>
          <p:cNvGrpSpPr/>
          <p:nvPr/>
        </p:nvGrpSpPr>
        <p:grpSpPr>
          <a:xfrm>
            <a:off x="-91683" y="-18723"/>
            <a:ext cx="5507745" cy="3078155"/>
            <a:chOff x="-91683" y="-18723"/>
            <a:chExt cx="5507745" cy="3078155"/>
          </a:xfrm>
        </p:grpSpPr>
        <p:pic>
          <p:nvPicPr>
            <p:cNvPr id="34" name="图片 3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3D4F312-9017-4502-904B-5CCC639CA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35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E4390C6-BAD2-4889-87D2-4C6D4887714C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6" name="平行四边形 3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81C9C6A-4F20-4333-9D61-55A3BD77DABF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7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5BFA01D-8F0E-4CB6-8B15-9A5F05CF52EE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8" name="平行四边形 3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389504C-980A-45A9-8384-78FF93C8A645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平行四边形 3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E5DDC4B-FBA8-4DE1-B26C-430699AF320D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平行四边形 39">
              <a:extLst>
                <a:ext uri="{FF2B5EF4-FFF2-40B4-BE49-F238E27FC236}">
                  <a16:creationId xmlns="" xmlns:a16="http://schemas.microsoft.com/office/drawing/2014/main" id="{2CCFE75F-336A-41E7-BAE2-3D6E2CAA6AD5}"/>
                </a:ext>
              </a:extLst>
            </p:cNvPr>
            <p:cNvSpPr/>
            <p:nvPr/>
          </p:nvSpPr>
          <p:spPr>
            <a:xfrm>
              <a:off x="917324" y="255628"/>
              <a:ext cx="4498738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D25BD0F-5498-4C70-B4CA-1D1219F60D0A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平行四边形 4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93E9646-AE33-400A-9449-8767486B517F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97E8BFE-18B5-4367-AC06-291523D0FDC7}"/>
                </a:ext>
              </a:extLst>
            </p:cNvPr>
            <p:cNvSpPr txBox="1">
              <a:spLocks/>
            </p:cNvSpPr>
            <p:nvPr/>
          </p:nvSpPr>
          <p:spPr>
            <a:xfrm>
              <a:off x="1620225" y="324203"/>
              <a:ext cx="3106520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简历表达技巧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66E2821F-0150-4D2C-9925-0398D02C98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8D9549B8-E8AE-46C4-B8AA-B0202E7B6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4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786742" y="483456"/>
            <a:ext cx="9405257" cy="6374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019676" y="826474"/>
            <a:ext cx="9032624" cy="5663156"/>
            <a:chOff x="3048001" y="503783"/>
            <a:chExt cx="9156700" cy="5663156"/>
          </a:xfrm>
        </p:grpSpPr>
        <p:sp>
          <p:nvSpPr>
            <p:cNvPr id="29" name="文本框 28"/>
            <p:cNvSpPr txBox="1"/>
            <p:nvPr/>
          </p:nvSpPr>
          <p:spPr>
            <a:xfrm>
              <a:off x="3048001" y="503783"/>
              <a:ext cx="8754626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求职意向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：软件开发工程师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r">
                <a:lnSpc>
                  <a:spcPct val="200000"/>
                </a:lnSpc>
                <a:spcAft>
                  <a:spcPts val="600"/>
                </a:spcAft>
              </a:pP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实习经历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2015.07-2015.09  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欧莱雅中国（上海总部）   高档化妆品部    市场部实习生  （北京）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分析每周销售数据及不同品类产品每周销售占比与销售增长，总结不同产品大类销售情况。</a:t>
              </a:r>
              <a:endParaRPr lang="en-US" altLang="zh-CN" sz="1500" kern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定期走访品牌专柜及竞品专柜，观察其促销活动、柜台服务、柜台陈列等，制定本品牌下一期促销计划。</a:t>
              </a:r>
              <a:endParaRPr lang="en-US" altLang="zh-CN" sz="1500" kern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核查并记录各大区新会员，统计各大区专柜台</a:t>
              </a:r>
              <a:r>
                <a:rPr lang="en-US" altLang="zh-CN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BA</a:t>
              </a: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的新客人奖励，分析各大区各柜台促销效果，向上级汇报。</a:t>
              </a:r>
              <a:endParaRPr lang="en-US" altLang="zh-CN" sz="1500" kern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负责品牌新款定制精华液的上市促销活动，拟定</a:t>
              </a:r>
              <a:r>
                <a:rPr lang="en-US" altLang="zh-CN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50</a:t>
              </a:r>
              <a:r>
                <a:rPr lang="zh-CN" altLang="en-US" sz="1500" kern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页的促销方案，被上级采纳。   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048001" y="2904507"/>
              <a:ext cx="9067800" cy="159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2013.01-2013.02 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中粮集团（长春）有限公司   粮食销售部 业务代表助理  （吉林 长春）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跟随业务代表到销售门店实地体验销售产品，并到当地超市考察粮食类商品的销售情况，了解消费者消费偏好。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根据客户的购买需求，有针对性地推销普通款或礼品款粮食类商品，成功完成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100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余份订单，销售额达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万余元。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策划并组织元旦大米促销活动，通过“礼品大米免费直邮”、“买香米，送五福”抽奖活动 、“来就有喜”限量赠送活动、“买就送福”当地餐厅享优惠等活动，吸引顾客上千人，销售额达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10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万余元。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48001" y="4497251"/>
              <a:ext cx="9156700" cy="16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2015.01-2015.03 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古驰公司（</a:t>
              </a:r>
              <a:r>
                <a:rPr lang="en-US" altLang="zh-CN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GUCCI</a:t>
              </a:r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）  卓展店铺   店铺实习生  （吉林 长春）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学习品牌相关知识以及销售技巧；熟练掌握点货、查货、转货等软件操作，妥善处理顾客退换货等售后问题。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参与店铺销售，并引到顾客购买跨品类商品，实习期间累计销售额达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40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余万元，最高日销售额达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8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万余元。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经常与客户进行情感沟通与互动，定期向顾客推荐新品并邀请其进店试穿，最终为店铺带来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10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余名顾客资源。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由于优异表现，负责培训实习员工，包括品牌知识、销售准则、系统使用等，成功完成</a:t>
              </a:r>
              <a:r>
                <a:rPr lang="en-US" altLang="zh-CN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r>
                <a:rPr lang="zh-CN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名实习员工的入职培训。</a:t>
              </a:r>
              <a:endParaRPr lang="en-US" altLang="zh-CN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3019676" y="1587500"/>
            <a:ext cx="8712000" cy="0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699699" y="1184286"/>
            <a:ext cx="955424" cy="3763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832708" y="1671949"/>
            <a:ext cx="2564705" cy="3601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972409" y="3292540"/>
            <a:ext cx="2273192" cy="3601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371211" y="4885284"/>
            <a:ext cx="2061590" cy="3601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D0C293DB-383E-4254-ABA7-0F2DB3C79902}"/>
              </a:ext>
            </a:extLst>
          </p:cNvPr>
          <p:cNvGrpSpPr/>
          <p:nvPr/>
        </p:nvGrpSpPr>
        <p:grpSpPr>
          <a:xfrm>
            <a:off x="603515" y="5065360"/>
            <a:ext cx="1837288" cy="461665"/>
            <a:chOff x="571772" y="5688070"/>
            <a:chExt cx="1837288" cy="461665"/>
          </a:xfrm>
        </p:grpSpPr>
        <p:sp>
          <p:nvSpPr>
            <p:cNvPr id="51" name="文本框 50">
              <a:extLst>
                <a:ext uri="{FF2B5EF4-FFF2-40B4-BE49-F238E27FC236}">
                  <a16:creationId xmlns="" xmlns:a16="http://schemas.microsoft.com/office/drawing/2014/main" id="{F5C39AE6-059B-4AA1-8114-4BA503B348BE}"/>
                </a:ext>
              </a:extLst>
            </p:cNvPr>
            <p:cNvSpPr txBox="1"/>
            <p:nvPr/>
          </p:nvSpPr>
          <p:spPr>
            <a:xfrm>
              <a:off x="955124" y="5688070"/>
              <a:ext cx="1453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能否做</a:t>
              </a:r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="" xmlns:a16="http://schemas.microsoft.com/office/drawing/2014/main" id="{CD5F1270-DCC6-490E-B547-1E56CD933193}"/>
                </a:ext>
              </a:extLst>
            </p:cNvPr>
            <p:cNvSpPr/>
            <p:nvPr/>
          </p:nvSpPr>
          <p:spPr>
            <a:xfrm rot="5400000">
              <a:off x="561967" y="5857626"/>
              <a:ext cx="142163" cy="12255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7B533"/>
                </a:solidFill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55B4BFDB-4143-46F3-B404-B67F5F19FD5D}"/>
              </a:ext>
            </a:extLst>
          </p:cNvPr>
          <p:cNvSpPr/>
          <p:nvPr/>
        </p:nvSpPr>
        <p:spPr>
          <a:xfrm>
            <a:off x="494359" y="4218654"/>
            <a:ext cx="17912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 </a:t>
            </a:r>
            <a:r>
              <a:rPr lang="zh-CN" altLang="en-US" sz="2800" b="1" dirty="0"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关键词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DBB18396-34C5-425E-B7FB-698307834F13}"/>
              </a:ext>
            </a:extLst>
          </p:cNvPr>
          <p:cNvGrpSpPr/>
          <p:nvPr/>
        </p:nvGrpSpPr>
        <p:grpSpPr>
          <a:xfrm>
            <a:off x="600787" y="5670263"/>
            <a:ext cx="1837288" cy="461665"/>
            <a:chOff x="571772" y="5688070"/>
            <a:chExt cx="1837288" cy="461665"/>
          </a:xfrm>
        </p:grpSpPr>
        <p:sp>
          <p:nvSpPr>
            <p:cNvPr id="55" name="文本框 54">
              <a:extLst>
                <a:ext uri="{FF2B5EF4-FFF2-40B4-BE49-F238E27FC236}">
                  <a16:creationId xmlns="" xmlns:a16="http://schemas.microsoft.com/office/drawing/2014/main" id="{C6E79937-51A7-4BAC-AD38-3A7BEA4869EA}"/>
                </a:ext>
              </a:extLst>
            </p:cNvPr>
            <p:cNvSpPr txBox="1"/>
            <p:nvPr/>
          </p:nvSpPr>
          <p:spPr>
            <a:xfrm>
              <a:off x="955124" y="5688070"/>
              <a:ext cx="1453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eiryo UI" panose="020B0604030504040204" pitchFamily="34" charset="-128"/>
                </a:rPr>
                <a:t>能否做长</a:t>
              </a: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="" xmlns:a16="http://schemas.microsoft.com/office/drawing/2014/main" id="{870F14E0-3B1B-4B48-9832-823764C3D58C}"/>
                </a:ext>
              </a:extLst>
            </p:cNvPr>
            <p:cNvSpPr/>
            <p:nvPr/>
          </p:nvSpPr>
          <p:spPr>
            <a:xfrm rot="5400000">
              <a:off x="561967" y="5857626"/>
              <a:ext cx="142163" cy="12255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97B533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DCE3CB8E-5BE9-4B43-8258-81E6D5ED7B64}"/>
              </a:ext>
            </a:extLst>
          </p:cNvPr>
          <p:cNvGrpSpPr/>
          <p:nvPr/>
        </p:nvGrpSpPr>
        <p:grpSpPr>
          <a:xfrm>
            <a:off x="-91683" y="-18723"/>
            <a:ext cx="5507745" cy="3078155"/>
            <a:chOff x="-91683" y="-18723"/>
            <a:chExt cx="5507745" cy="3078155"/>
          </a:xfrm>
        </p:grpSpPr>
        <p:pic>
          <p:nvPicPr>
            <p:cNvPr id="58" name="图片 5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9C324AB-F714-47CA-A0AF-1BFA54FBD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59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3897294-2A0A-4892-B69D-42355FFD4346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0" name="平行四边形 5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2AC9D28-EFFA-4A14-B59B-BAAC20954F5C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18BAC30-B0E4-446E-A176-B87202D7D536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2" name="平行四边形 6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F58E24E-A7E5-44BA-B145-55853DFACFBD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" name="平行四边形 6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86595C5-4B0A-453E-9F4C-A421A2A50CD0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平行四边形 63">
              <a:extLst>
                <a:ext uri="{FF2B5EF4-FFF2-40B4-BE49-F238E27FC236}">
                  <a16:creationId xmlns="" xmlns:a16="http://schemas.microsoft.com/office/drawing/2014/main" id="{1479D732-5064-49A6-8867-A2B2FC11FDEE}"/>
                </a:ext>
              </a:extLst>
            </p:cNvPr>
            <p:cNvSpPr/>
            <p:nvPr/>
          </p:nvSpPr>
          <p:spPr>
            <a:xfrm>
              <a:off x="917324" y="255628"/>
              <a:ext cx="4498738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F0C83D0-E94C-491A-BB95-F2589D0B0AA6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6" name="平行四边形 6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F00CF04-886B-4E33-9156-05FBE1379832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204EC77-6AC8-4589-BCE3-CFC10975BB38}"/>
                </a:ext>
              </a:extLst>
            </p:cNvPr>
            <p:cNvSpPr txBox="1">
              <a:spLocks/>
            </p:cNvSpPr>
            <p:nvPr/>
          </p:nvSpPr>
          <p:spPr>
            <a:xfrm>
              <a:off x="1620225" y="324203"/>
              <a:ext cx="3106520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简历表达技巧</a:t>
              </a: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C3EA99F6-6865-43DF-8217-7E3D520A2E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="" xmlns:a16="http://schemas.microsoft.com/office/drawing/2014/main" id="{583A81AD-8D27-4AA8-9495-0F13DEF17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2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19">
            <a:extLst>
              <a:ext uri="{FF2B5EF4-FFF2-40B4-BE49-F238E27FC236}">
                <a16:creationId xmlns="" xmlns:a16="http://schemas.microsoft.com/office/drawing/2014/main" id="{2F3B12A7-C869-4222-974D-BB5BE699257B}"/>
              </a:ext>
            </a:extLst>
          </p:cNvPr>
          <p:cNvSpPr/>
          <p:nvPr/>
        </p:nvSpPr>
        <p:spPr>
          <a:xfrm>
            <a:off x="4082395" y="5038478"/>
            <a:ext cx="7431182" cy="1445767"/>
          </a:xfrm>
          <a:prstGeom prst="roundRect">
            <a:avLst>
              <a:gd name="adj" fmla="val 87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19">
            <a:extLst>
              <a:ext uri="{FF2B5EF4-FFF2-40B4-BE49-F238E27FC236}">
                <a16:creationId xmlns="" xmlns:a16="http://schemas.microsoft.com/office/drawing/2014/main" id="{C0BC54ED-FD29-4949-87F3-CFA7A1C79427}"/>
              </a:ext>
            </a:extLst>
          </p:cNvPr>
          <p:cNvSpPr/>
          <p:nvPr/>
        </p:nvSpPr>
        <p:spPr>
          <a:xfrm>
            <a:off x="4082396" y="3390954"/>
            <a:ext cx="7431181" cy="1445767"/>
          </a:xfrm>
          <a:prstGeom prst="roundRect">
            <a:avLst>
              <a:gd name="adj" fmla="val 87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19">
            <a:extLst>
              <a:ext uri="{FF2B5EF4-FFF2-40B4-BE49-F238E27FC236}">
                <a16:creationId xmlns="" xmlns:a16="http://schemas.microsoft.com/office/drawing/2014/main" id="{A55A6577-A313-4C45-B906-3F7E416A9E4E}"/>
              </a:ext>
            </a:extLst>
          </p:cNvPr>
          <p:cNvSpPr/>
          <p:nvPr/>
        </p:nvSpPr>
        <p:spPr>
          <a:xfrm>
            <a:off x="4082397" y="1763231"/>
            <a:ext cx="7431180" cy="1445767"/>
          </a:xfrm>
          <a:prstGeom prst="roundRect">
            <a:avLst>
              <a:gd name="adj" fmla="val 87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SpPr/>
          <p:nvPr/>
        </p:nvSpPr>
        <p:spPr>
          <a:xfrm>
            <a:off x="697024" y="3531848"/>
            <a:ext cx="2876949" cy="1246908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43768" y="3876965"/>
            <a:ext cx="2371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 </a:t>
            </a:r>
            <a:r>
              <a:rPr lang="zh-CN" altLang="en-US" sz="2800" b="1" dirty="0"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说话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1AA525C8-F743-437F-9309-123638913F88}"/>
              </a:ext>
            </a:extLst>
          </p:cNvPr>
          <p:cNvSpPr/>
          <p:nvPr/>
        </p:nvSpPr>
        <p:spPr>
          <a:xfrm>
            <a:off x="5944210" y="1996746"/>
            <a:ext cx="497120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在一周内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原计划两周的工作内容。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用一周内完成了原计划的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160%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="" xmlns:a16="http://schemas.microsoft.com/office/drawing/2014/main" id="{52DA7643-D002-46F1-97EB-B7ACFE4959EF}"/>
              </a:ext>
            </a:extLst>
          </p:cNvPr>
          <p:cNvSpPr/>
          <p:nvPr/>
        </p:nvSpPr>
        <p:spPr>
          <a:xfrm rot="5400000">
            <a:off x="5621260" y="2176321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="" xmlns:a16="http://schemas.microsoft.com/office/drawing/2014/main" id="{008061FD-3A1F-40B5-9350-EC203E9F492C}"/>
              </a:ext>
            </a:extLst>
          </p:cNvPr>
          <p:cNvSpPr/>
          <p:nvPr/>
        </p:nvSpPr>
        <p:spPr>
          <a:xfrm rot="5400000">
            <a:off x="5621260" y="2820289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414A59-D3FC-4BA4-9B74-8A4F0500FEE3}"/>
              </a:ext>
            </a:extLst>
          </p:cNvPr>
          <p:cNvSpPr/>
          <p:nvPr/>
        </p:nvSpPr>
        <p:spPr>
          <a:xfrm>
            <a:off x="4427022" y="225405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限定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87FF7C42-1B63-4242-93F1-2A3B262C85A6}"/>
              </a:ext>
            </a:extLst>
          </p:cNvPr>
          <p:cNvSpPr/>
          <p:nvPr/>
        </p:nvSpPr>
        <p:spPr>
          <a:xfrm>
            <a:off x="4427022" y="389310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递进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86E39E9B-0A2B-4FB9-85E1-805DF456C509}"/>
              </a:ext>
            </a:extLst>
          </p:cNvPr>
          <p:cNvSpPr/>
          <p:nvPr/>
        </p:nvSpPr>
        <p:spPr>
          <a:xfrm>
            <a:off x="5944210" y="3541032"/>
            <a:ext cx="467195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，第二期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XXX……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所带团队销售业绩平均每年增长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12%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="" xmlns:a16="http://schemas.microsoft.com/office/drawing/2014/main" id="{18548B17-CC87-4ABE-857F-80991B0B2387}"/>
              </a:ext>
            </a:extLst>
          </p:cNvPr>
          <p:cNvSpPr/>
          <p:nvPr/>
        </p:nvSpPr>
        <p:spPr>
          <a:xfrm rot="5400000">
            <a:off x="5621260" y="3720607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>
            <a:extLst>
              <a:ext uri="{FF2B5EF4-FFF2-40B4-BE49-F238E27FC236}">
                <a16:creationId xmlns="" xmlns:a16="http://schemas.microsoft.com/office/drawing/2014/main" id="{739FF5D7-160C-4D4B-BDEC-F470ABFDA68E}"/>
              </a:ext>
            </a:extLst>
          </p:cNvPr>
          <p:cNvSpPr/>
          <p:nvPr/>
        </p:nvSpPr>
        <p:spPr>
          <a:xfrm rot="5400000">
            <a:off x="5621260" y="4364575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1E93C435-A476-4768-869F-416A03FAFC93}"/>
              </a:ext>
            </a:extLst>
          </p:cNvPr>
          <p:cNvSpPr/>
          <p:nvPr/>
        </p:nvSpPr>
        <p:spPr>
          <a:xfrm>
            <a:off x="4427022" y="553684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5DF77697-A00A-4C50-A0E1-285B8422CFFA}"/>
              </a:ext>
            </a:extLst>
          </p:cNvPr>
          <p:cNvSpPr/>
          <p:nvPr/>
        </p:nvSpPr>
        <p:spPr>
          <a:xfrm>
            <a:off x="5943852" y="5184775"/>
            <a:ext cx="556972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某些业务数字，不要用利润，而要用收入。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全年组织的市场活动累计参与人数达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万人次。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等腰三角形 39">
            <a:extLst>
              <a:ext uri="{FF2B5EF4-FFF2-40B4-BE49-F238E27FC236}">
                <a16:creationId xmlns="" xmlns:a16="http://schemas.microsoft.com/office/drawing/2014/main" id="{5E06DBBA-D110-44AD-968C-EB3B83C77535}"/>
              </a:ext>
            </a:extLst>
          </p:cNvPr>
          <p:cNvSpPr/>
          <p:nvPr/>
        </p:nvSpPr>
        <p:spPr>
          <a:xfrm rot="5400000">
            <a:off x="5620902" y="5364350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="" xmlns:a16="http://schemas.microsoft.com/office/drawing/2014/main" id="{939329ED-337C-41CC-93E1-4B663CA2540E}"/>
              </a:ext>
            </a:extLst>
          </p:cNvPr>
          <p:cNvSpPr/>
          <p:nvPr/>
        </p:nvSpPr>
        <p:spPr>
          <a:xfrm rot="5400000">
            <a:off x="5620902" y="6008318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32C215D8-D273-4E34-A01B-8832375841BC}"/>
              </a:ext>
            </a:extLst>
          </p:cNvPr>
          <p:cNvCxnSpPr/>
          <p:nvPr/>
        </p:nvCxnSpPr>
        <p:spPr>
          <a:xfrm>
            <a:off x="3786970" y="2490854"/>
            <a:ext cx="0" cy="3240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1D8379A0-D580-4BE7-A28F-705D45D7321F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3573973" y="4113838"/>
            <a:ext cx="50842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="" xmlns:a16="http://schemas.microsoft.com/office/drawing/2014/main" id="{D80C1E29-F6C4-4E3F-800D-FD07B0ECDCEA}"/>
              </a:ext>
            </a:extLst>
          </p:cNvPr>
          <p:cNvCxnSpPr>
            <a:cxnSpLocks/>
          </p:cNvCxnSpPr>
          <p:nvPr/>
        </p:nvCxnSpPr>
        <p:spPr>
          <a:xfrm flipV="1">
            <a:off x="3786970" y="2501025"/>
            <a:ext cx="288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64E2321C-D81A-41AD-8237-5326B73A687D}"/>
              </a:ext>
            </a:extLst>
          </p:cNvPr>
          <p:cNvCxnSpPr>
            <a:cxnSpLocks/>
          </p:cNvCxnSpPr>
          <p:nvPr/>
        </p:nvCxnSpPr>
        <p:spPr>
          <a:xfrm flipV="1">
            <a:off x="3794395" y="5737431"/>
            <a:ext cx="288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E354384E-07F0-4195-B1AB-74E9B8187B4F}"/>
              </a:ext>
            </a:extLst>
          </p:cNvPr>
          <p:cNvGrpSpPr/>
          <p:nvPr/>
        </p:nvGrpSpPr>
        <p:grpSpPr>
          <a:xfrm>
            <a:off x="-91683" y="-18723"/>
            <a:ext cx="5507745" cy="3078155"/>
            <a:chOff x="-91683" y="-18723"/>
            <a:chExt cx="5507745" cy="3078155"/>
          </a:xfrm>
        </p:grpSpPr>
        <p:pic>
          <p:nvPicPr>
            <p:cNvPr id="49" name="图片 4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67DEFF4B-34E0-4384-A365-24A9E1D70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5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23DC7C9-058B-46D3-841C-73C62B0931EF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平行四边形 5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244FDF5-9CC2-4271-8A3F-4C367815889D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EC0C2B9-87C4-4724-8128-03C64B427595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53" name="平行四边形 5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F5DA6E2-B508-4EC1-B780-C60AE4B2153E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平行四边形 5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B3F529A5-9DB4-4668-BF0A-7677B0C7C6FA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5" name="平行四边形 54">
              <a:extLst>
                <a:ext uri="{FF2B5EF4-FFF2-40B4-BE49-F238E27FC236}">
                  <a16:creationId xmlns="" xmlns:a16="http://schemas.microsoft.com/office/drawing/2014/main" id="{9A363EBF-8535-40AF-A3D0-2ADBF10D7B2F}"/>
                </a:ext>
              </a:extLst>
            </p:cNvPr>
            <p:cNvSpPr/>
            <p:nvPr/>
          </p:nvSpPr>
          <p:spPr>
            <a:xfrm>
              <a:off x="917324" y="255628"/>
              <a:ext cx="4498738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平行四边形 5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258DA64-6EE6-446A-ABBA-717B95F5EE72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平行四边形 5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2AADAAA-33B0-4B92-9E98-A3083ADCF8EF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8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E0CDBE7-30AE-404D-AE15-8C29BC396C4E}"/>
                </a:ext>
              </a:extLst>
            </p:cNvPr>
            <p:cNvSpPr txBox="1">
              <a:spLocks/>
            </p:cNvSpPr>
            <p:nvPr/>
          </p:nvSpPr>
          <p:spPr>
            <a:xfrm>
              <a:off x="1620225" y="324203"/>
              <a:ext cx="3106520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简历表达技巧</a:t>
              </a:r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="" xmlns:a16="http://schemas.microsoft.com/office/drawing/2014/main" id="{D6427E92-B33D-4DDB-BB74-2F8CDFBB49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="" xmlns:a16="http://schemas.microsoft.com/office/drawing/2014/main" id="{B764665C-5680-4A36-B3D1-E1C7FB60D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822F4C6F-1552-4018-B587-418E9188BDCE}"/>
              </a:ext>
            </a:extLst>
          </p:cNvPr>
          <p:cNvGrpSpPr/>
          <p:nvPr/>
        </p:nvGrpSpPr>
        <p:grpSpPr>
          <a:xfrm>
            <a:off x="-91683" y="-18723"/>
            <a:ext cx="5507745" cy="3078155"/>
            <a:chOff x="-91683" y="-18723"/>
            <a:chExt cx="5507745" cy="3078155"/>
          </a:xfrm>
        </p:grpSpPr>
        <p:pic>
          <p:nvPicPr>
            <p:cNvPr id="21" name="图片 2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64419E8-968F-4F5D-8742-992DF6C9B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38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F334621-E411-4A48-B805-5541C3962F22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平行四边形 3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D944CEF-B7F4-4F9D-BCAC-8B897B9EB2B1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0470521-C315-4B36-AD1E-069C56D96B40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1" name="平行四边形 4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4075D21-0BBF-4BD8-832E-984DD645E3A4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平行四边形 4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EB3A185-F500-43A5-8307-C6ADBB58553D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平行四边形 42">
              <a:extLst>
                <a:ext uri="{FF2B5EF4-FFF2-40B4-BE49-F238E27FC236}">
                  <a16:creationId xmlns="" xmlns:a16="http://schemas.microsoft.com/office/drawing/2014/main" id="{8192EF8B-3211-44B4-AB8E-A3CD60DCD6E9}"/>
                </a:ext>
              </a:extLst>
            </p:cNvPr>
            <p:cNvSpPr/>
            <p:nvPr/>
          </p:nvSpPr>
          <p:spPr>
            <a:xfrm>
              <a:off x="917324" y="255628"/>
              <a:ext cx="4498738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4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5458B21-A0FB-435B-9D6B-56C344076A96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平行四边形 4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EE607A1A-E435-4604-9109-F6649BAEA6E1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5BF818D-2354-46BB-9B16-E2E0AC963A11}"/>
                </a:ext>
              </a:extLst>
            </p:cNvPr>
            <p:cNvSpPr txBox="1">
              <a:spLocks/>
            </p:cNvSpPr>
            <p:nvPr/>
          </p:nvSpPr>
          <p:spPr>
            <a:xfrm>
              <a:off x="1620225" y="324203"/>
              <a:ext cx="3106520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简历表达技巧</a:t>
              </a:r>
            </a:p>
          </p:txBody>
        </p:sp>
      </p:grpSp>
      <p:sp>
        <p:nvSpPr>
          <p:cNvPr id="19" name="矩形 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EB0830CC-D348-44DE-A0C8-8343AA8F65D8}"/>
              </a:ext>
            </a:extLst>
          </p:cNvPr>
          <p:cNvSpPr/>
          <p:nvPr/>
        </p:nvSpPr>
        <p:spPr>
          <a:xfrm>
            <a:off x="7013829" y="1673688"/>
            <a:ext cx="5178170" cy="4492830"/>
          </a:xfrm>
          <a:custGeom>
            <a:avLst/>
            <a:gdLst/>
            <a:ahLst/>
            <a:cxnLst/>
            <a:rect l="l" t="t" r="r" b="b"/>
            <a:pathLst>
              <a:path w="4802078" h="4037347">
                <a:moveTo>
                  <a:pt x="1984651" y="0"/>
                </a:moveTo>
                <a:lnTo>
                  <a:pt x="4802078" y="0"/>
                </a:lnTo>
                <a:lnTo>
                  <a:pt x="4802078" y="4037347"/>
                </a:lnTo>
                <a:lnTo>
                  <a:pt x="0" y="4037347"/>
                </a:ln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139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SpPr/>
          <p:nvPr/>
        </p:nvSpPr>
        <p:spPr>
          <a:xfrm>
            <a:off x="1027712" y="4860400"/>
            <a:ext cx="6948440" cy="955802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485265" y="5076691"/>
            <a:ext cx="5122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不用“我” 但 </a:t>
            </a:r>
            <a:r>
              <a:rPr lang="zh-CN" altLang="en-US" sz="2800" b="1" dirty="0"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强调我的作用</a:t>
            </a:r>
          </a:p>
        </p:txBody>
      </p:sp>
      <p:sp>
        <p:nvSpPr>
          <p:cNvPr id="24" name="矩形 23"/>
          <p:cNvSpPr/>
          <p:nvPr/>
        </p:nvSpPr>
        <p:spPr>
          <a:xfrm>
            <a:off x="1928357" y="2780980"/>
            <a:ext cx="6096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主导完成了新产品的开发，使销售额增加了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万。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全年负责并完成了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场市场活动的落地执行。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等腰三角形 24"/>
          <p:cNvSpPr/>
          <p:nvPr/>
        </p:nvSpPr>
        <p:spPr>
          <a:xfrm rot="5400000">
            <a:off x="1605407" y="2960555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5400000">
            <a:off x="1605407" y="3604523"/>
            <a:ext cx="142163" cy="122554"/>
          </a:xfrm>
          <a:prstGeom prst="triangle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42AF3C4E-F66C-4FF0-9BBF-A8D8FA64B2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EB6371AE-750B-401E-9F2D-AD9FFECA8A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B56A0C80-917F-4809-97E9-DF81A04FB80C}"/>
              </a:ext>
            </a:extLst>
          </p:cNvPr>
          <p:cNvSpPr/>
          <p:nvPr/>
        </p:nvSpPr>
        <p:spPr>
          <a:xfrm>
            <a:off x="7013829" y="1673688"/>
            <a:ext cx="5178170" cy="4492830"/>
          </a:xfrm>
          <a:custGeom>
            <a:avLst/>
            <a:gdLst/>
            <a:ahLst/>
            <a:cxnLst/>
            <a:rect l="l" t="t" r="r" b="b"/>
            <a:pathLst>
              <a:path w="4802078" h="4037347">
                <a:moveTo>
                  <a:pt x="1984651" y="0"/>
                </a:moveTo>
                <a:lnTo>
                  <a:pt x="4802078" y="0"/>
                </a:lnTo>
                <a:lnTo>
                  <a:pt x="4802078" y="4037347"/>
                </a:lnTo>
                <a:lnTo>
                  <a:pt x="0" y="4037347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139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SpPr/>
          <p:nvPr/>
        </p:nvSpPr>
        <p:spPr>
          <a:xfrm>
            <a:off x="1027712" y="4378569"/>
            <a:ext cx="6948440" cy="1437633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485265" y="4881644"/>
            <a:ext cx="5998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请根据今天所学，打磨你的简历。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1CD5D578-02F2-4369-9800-A432A606419C}"/>
              </a:ext>
            </a:extLst>
          </p:cNvPr>
          <p:cNvGrpSpPr/>
          <p:nvPr/>
        </p:nvGrpSpPr>
        <p:grpSpPr>
          <a:xfrm>
            <a:off x="-91683" y="-18723"/>
            <a:ext cx="5507745" cy="3078155"/>
            <a:chOff x="-91683" y="-18723"/>
            <a:chExt cx="5507745" cy="3078155"/>
          </a:xfrm>
        </p:grpSpPr>
        <p:pic>
          <p:nvPicPr>
            <p:cNvPr id="18" name="图片 1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7026878-0283-4717-9298-6DB81138E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19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3DDB23D-194D-4D0D-905D-BF034F1E0916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平行四边形 1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7299FFD-9B9F-4165-8AFD-480BD4F11A02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4289ECA-894C-4BC5-948C-F689C17C3926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7" name="平行四边形 3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FA3CA8C-8803-4069-8BD3-B38830B488AC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平行四边形 3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375CD2FA-415B-49EE-A7B0-24FA32A538E2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="" xmlns:a16="http://schemas.microsoft.com/office/drawing/2014/main" id="{982679D3-CC03-42E8-904E-F3AFCC347761}"/>
                </a:ext>
              </a:extLst>
            </p:cNvPr>
            <p:cNvSpPr/>
            <p:nvPr/>
          </p:nvSpPr>
          <p:spPr>
            <a:xfrm>
              <a:off x="917324" y="255628"/>
              <a:ext cx="4498738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1E9DB54-9F23-4144-A90F-3D2DCFA771B2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平行四边形 4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FAD83D6-A412-494A-9D8D-16E6081BDF02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7E9F7E69-86B9-4817-AFA4-A4FD95171F81}"/>
                </a:ext>
              </a:extLst>
            </p:cNvPr>
            <p:cNvSpPr txBox="1">
              <a:spLocks/>
            </p:cNvSpPr>
            <p:nvPr/>
          </p:nvSpPr>
          <p:spPr>
            <a:xfrm>
              <a:off x="1620225" y="324203"/>
              <a:ext cx="3106520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课后作业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777255AE-E9C5-4130-93F0-82FACB3664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56FD7F97-C6AC-40B2-9391-74148F666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4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平行四边形 37"/>
          <p:cNvSpPr/>
          <p:nvPr/>
        </p:nvSpPr>
        <p:spPr>
          <a:xfrm>
            <a:off x="-667657" y="4237504"/>
            <a:ext cx="5387683" cy="2620495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984" y="0"/>
            <a:ext cx="7649016" cy="6128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平行四边形 20"/>
          <p:cNvSpPr/>
          <p:nvPr/>
        </p:nvSpPr>
        <p:spPr>
          <a:xfrm>
            <a:off x="4525202" y="-31424"/>
            <a:ext cx="3162544" cy="6359653"/>
          </a:xfrm>
          <a:custGeom>
            <a:avLst/>
            <a:gdLst>
              <a:gd name="connsiteX0" fmla="*/ 0 w 6815138"/>
              <a:gd name="connsiteY0" fmla="*/ 2314575 h 2314575"/>
              <a:gd name="connsiteX1" fmla="*/ 1350161 w 6815138"/>
              <a:gd name="connsiteY1" fmla="*/ 0 h 2314575"/>
              <a:gd name="connsiteX2" fmla="*/ 6815138 w 6815138"/>
              <a:gd name="connsiteY2" fmla="*/ 0 h 2314575"/>
              <a:gd name="connsiteX3" fmla="*/ 5464977 w 6815138"/>
              <a:gd name="connsiteY3" fmla="*/ 2314575 h 2314575"/>
              <a:gd name="connsiteX4" fmla="*/ 0 w 6815138"/>
              <a:gd name="connsiteY4" fmla="*/ 2314575 h 2314575"/>
              <a:gd name="connsiteX0" fmla="*/ 0 w 6815138"/>
              <a:gd name="connsiteY0" fmla="*/ 2328863 h 2328863"/>
              <a:gd name="connsiteX1" fmla="*/ 7136 w 6815138"/>
              <a:gd name="connsiteY1" fmla="*/ 0 h 2328863"/>
              <a:gd name="connsiteX2" fmla="*/ 6815138 w 6815138"/>
              <a:gd name="connsiteY2" fmla="*/ 14288 h 2328863"/>
              <a:gd name="connsiteX3" fmla="*/ 5464977 w 6815138"/>
              <a:gd name="connsiteY3" fmla="*/ 2328863 h 2328863"/>
              <a:gd name="connsiteX4" fmla="*/ 0 w 6815138"/>
              <a:gd name="connsiteY4" fmla="*/ 2328863 h 2328863"/>
              <a:gd name="connsiteX0" fmla="*/ 7468 w 6822606"/>
              <a:gd name="connsiteY0" fmla="*/ 2328863 h 2328863"/>
              <a:gd name="connsiteX1" fmla="*/ 316 w 6822606"/>
              <a:gd name="connsiteY1" fmla="*/ 0 h 2328863"/>
              <a:gd name="connsiteX2" fmla="*/ 6822606 w 6822606"/>
              <a:gd name="connsiteY2" fmla="*/ 14288 h 2328863"/>
              <a:gd name="connsiteX3" fmla="*/ 5472445 w 6822606"/>
              <a:gd name="connsiteY3" fmla="*/ 2328863 h 2328863"/>
              <a:gd name="connsiteX4" fmla="*/ 7468 w 6822606"/>
              <a:gd name="connsiteY4" fmla="*/ 2328863 h 2328863"/>
              <a:gd name="connsiteX0" fmla="*/ 7468 w 6833254"/>
              <a:gd name="connsiteY0" fmla="*/ 2329222 h 2329222"/>
              <a:gd name="connsiteX1" fmla="*/ 316 w 6833254"/>
              <a:gd name="connsiteY1" fmla="*/ 359 h 2329222"/>
              <a:gd name="connsiteX2" fmla="*/ 6833254 w 6833254"/>
              <a:gd name="connsiteY2" fmla="*/ 0 h 2329222"/>
              <a:gd name="connsiteX3" fmla="*/ 5472445 w 6833254"/>
              <a:gd name="connsiteY3" fmla="*/ 2329222 h 2329222"/>
              <a:gd name="connsiteX4" fmla="*/ 7468 w 6833254"/>
              <a:gd name="connsiteY4" fmla="*/ 2329222 h 2329222"/>
              <a:gd name="connsiteX0" fmla="*/ 7468 w 6833254"/>
              <a:gd name="connsiteY0" fmla="*/ 2329222 h 2329222"/>
              <a:gd name="connsiteX1" fmla="*/ 316 w 6833254"/>
              <a:gd name="connsiteY1" fmla="*/ 359 h 2329222"/>
              <a:gd name="connsiteX2" fmla="*/ 6833254 w 6833254"/>
              <a:gd name="connsiteY2" fmla="*/ 0 h 2329222"/>
              <a:gd name="connsiteX3" fmla="*/ 88333 w 6833254"/>
              <a:gd name="connsiteY3" fmla="*/ 2317934 h 2329222"/>
              <a:gd name="connsiteX4" fmla="*/ 7468 w 6833254"/>
              <a:gd name="connsiteY4" fmla="*/ 2329222 h 232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3254" h="2329222">
                <a:moveTo>
                  <a:pt x="7468" y="2329222"/>
                </a:moveTo>
                <a:cubicBezTo>
                  <a:pt x="9847" y="1552934"/>
                  <a:pt x="-2063" y="776647"/>
                  <a:pt x="316" y="359"/>
                </a:cubicBezTo>
                <a:lnTo>
                  <a:pt x="6833254" y="0"/>
                </a:lnTo>
                <a:lnTo>
                  <a:pt x="88333" y="2317934"/>
                </a:lnTo>
                <a:lnTo>
                  <a:pt x="7468" y="23292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平行四边形 31"/>
          <p:cNvSpPr/>
          <p:nvPr/>
        </p:nvSpPr>
        <p:spPr>
          <a:xfrm>
            <a:off x="2546688" y="4568331"/>
            <a:ext cx="5141058" cy="1971389"/>
          </a:xfrm>
          <a:prstGeom prst="parallelogram">
            <a:avLst>
              <a:gd name="adj" fmla="val 53803"/>
            </a:avLst>
          </a:prstGeom>
          <a:noFill/>
          <a:ln w="3175">
            <a:solidFill>
              <a:srgbClr val="548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548852" y="2373145"/>
            <a:ext cx="5976000" cy="1864360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697706" y="1857829"/>
            <a:ext cx="448923" cy="813466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H="1">
            <a:off x="1146630" y="1857829"/>
            <a:ext cx="5609012" cy="0"/>
          </a:xfrm>
          <a:prstGeom prst="line">
            <a:avLst/>
          </a:prstGeom>
          <a:ln>
            <a:solidFill>
              <a:srgbClr val="5486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平行四边形 45"/>
          <p:cNvSpPr/>
          <p:nvPr/>
        </p:nvSpPr>
        <p:spPr>
          <a:xfrm>
            <a:off x="6281937" y="991215"/>
            <a:ext cx="737830" cy="717539"/>
          </a:xfrm>
          <a:prstGeom prst="parallelogram">
            <a:avLst>
              <a:gd name="adj" fmla="val 53803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平行四边形 46"/>
          <p:cNvSpPr/>
          <p:nvPr/>
        </p:nvSpPr>
        <p:spPr>
          <a:xfrm>
            <a:off x="6013172" y="1514008"/>
            <a:ext cx="268765" cy="156772"/>
          </a:xfrm>
          <a:prstGeom prst="parallelogram">
            <a:avLst>
              <a:gd name="adj" fmla="val 56842"/>
            </a:avLst>
          </a:prstGeom>
          <a:solidFill>
            <a:srgbClr val="5486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SpPr/>
          <p:nvPr/>
        </p:nvSpPr>
        <p:spPr>
          <a:xfrm flipH="1" flipV="1">
            <a:off x="-2999" y="2665415"/>
            <a:ext cx="8158470" cy="3066720"/>
          </a:xfrm>
          <a:custGeom>
            <a:avLst/>
            <a:gdLst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367269 w 6557491"/>
              <a:gd name="connsiteY4" fmla="*/ 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297148 w 6557491"/>
              <a:gd name="connsiteY4" fmla="*/ 856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57491 w 6557491"/>
              <a:gd name="connsiteY0" fmla="*/ 1800200 h 1800200"/>
              <a:gd name="connsiteX1" fmla="*/ 6161955 w 6557491"/>
              <a:gd name="connsiteY1" fmla="*/ 1800200 h 1800200"/>
              <a:gd name="connsiteX2" fmla="*/ 1769467 w 6557491"/>
              <a:gd name="connsiteY2" fmla="*/ 1800200 h 1800200"/>
              <a:gd name="connsiteX3" fmla="*/ 0 w 6557491"/>
              <a:gd name="connsiteY3" fmla="*/ 1791640 h 1800200"/>
              <a:gd name="connsiteX4" fmla="*/ 1297148 w 6557491"/>
              <a:gd name="connsiteY4" fmla="*/ 8560 h 1800200"/>
              <a:gd name="connsiteX5" fmla="*/ 1769467 w 6557491"/>
              <a:gd name="connsiteY5" fmla="*/ 0 h 1800200"/>
              <a:gd name="connsiteX6" fmla="*/ 6161955 w 6557491"/>
              <a:gd name="connsiteY6" fmla="*/ 0 h 1800200"/>
              <a:gd name="connsiteX7" fmla="*/ 6557491 w 6557491"/>
              <a:gd name="connsiteY7" fmla="*/ 0 h 1800200"/>
              <a:gd name="connsiteX8" fmla="*/ 6557491 w 6557491"/>
              <a:gd name="connsiteY8" fmla="*/ 1800200 h 1800200"/>
              <a:gd name="connsiteX0" fmla="*/ 6569178 w 6569178"/>
              <a:gd name="connsiteY0" fmla="*/ 1800200 h 1808762"/>
              <a:gd name="connsiteX1" fmla="*/ 6173642 w 6569178"/>
              <a:gd name="connsiteY1" fmla="*/ 1800200 h 1808762"/>
              <a:gd name="connsiteX2" fmla="*/ 1781154 w 6569178"/>
              <a:gd name="connsiteY2" fmla="*/ 1800200 h 1808762"/>
              <a:gd name="connsiteX3" fmla="*/ 0 w 6569178"/>
              <a:gd name="connsiteY3" fmla="*/ 1808762 h 1808762"/>
              <a:gd name="connsiteX4" fmla="*/ 1308835 w 6569178"/>
              <a:gd name="connsiteY4" fmla="*/ 8560 h 1808762"/>
              <a:gd name="connsiteX5" fmla="*/ 1781154 w 6569178"/>
              <a:gd name="connsiteY5" fmla="*/ 0 h 1808762"/>
              <a:gd name="connsiteX6" fmla="*/ 6173642 w 6569178"/>
              <a:gd name="connsiteY6" fmla="*/ 0 h 1808762"/>
              <a:gd name="connsiteX7" fmla="*/ 6569178 w 6569178"/>
              <a:gd name="connsiteY7" fmla="*/ 0 h 1808762"/>
              <a:gd name="connsiteX8" fmla="*/ 6569178 w 6569178"/>
              <a:gd name="connsiteY8" fmla="*/ 1800200 h 180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9178" h="1808762">
                <a:moveTo>
                  <a:pt x="6569178" y="1800200"/>
                </a:moveTo>
                <a:lnTo>
                  <a:pt x="6173642" y="1800200"/>
                </a:lnTo>
                <a:lnTo>
                  <a:pt x="1781154" y="1800200"/>
                </a:lnTo>
                <a:lnTo>
                  <a:pt x="0" y="1808762"/>
                </a:lnTo>
                <a:lnTo>
                  <a:pt x="1308835" y="8560"/>
                </a:lnTo>
                <a:lnTo>
                  <a:pt x="1781154" y="0"/>
                </a:lnTo>
                <a:lnTo>
                  <a:pt x="6173642" y="0"/>
                </a:lnTo>
                <a:lnTo>
                  <a:pt x="6569178" y="0"/>
                </a:lnTo>
                <a:lnTo>
                  <a:pt x="6569178" y="180020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D1F8B645-8D0D-44E6-8E4B-7FC2C4DE7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sp>
        <p:nvSpPr>
          <p:cNvPr id="17" name="矩形 16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>
            <a:extLst>
              <a:ext uri="{FF2B5EF4-FFF2-40B4-BE49-F238E27FC236}">
                <a16:creationId xmlns="" xmlns:a16="http://schemas.microsoft.com/office/drawing/2014/main" id="{B21D4962-92F3-4C90-981F-B0A8DC22084D}"/>
              </a:ext>
            </a:extLst>
          </p:cNvPr>
          <p:cNvSpPr/>
          <p:nvPr/>
        </p:nvSpPr>
        <p:spPr>
          <a:xfrm>
            <a:off x="697706" y="3554841"/>
            <a:ext cx="536237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66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Thank You</a:t>
            </a:r>
            <a:endParaRPr lang="zh-CN" altLang="en-US" sz="66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CA94E405-F598-408B-B36F-8DACCD4ED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2">
            <a:extLst>
              <a:ext uri="{FF2B5EF4-FFF2-40B4-BE49-F238E27FC236}">
                <a16:creationId xmlns="" xmlns:a16="http://schemas.microsoft.com/office/drawing/2014/main" id="{3D61D85A-0AF4-4709-845E-CC98123E9F0E}"/>
              </a:ext>
            </a:extLst>
          </p:cNvPr>
          <p:cNvSpPr/>
          <p:nvPr/>
        </p:nvSpPr>
        <p:spPr>
          <a:xfrm>
            <a:off x="0" y="2504048"/>
            <a:ext cx="12191999" cy="1671711"/>
          </a:xfrm>
          <a:prstGeom prst="roundRect">
            <a:avLst>
              <a:gd name="adj" fmla="val 1290"/>
            </a:avLst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B6E78ED-C417-4766-9582-BD5F1E2A5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82" y="6381675"/>
            <a:ext cx="1013601" cy="324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D852944-B45E-44CD-AC97-374BA30FE3D0}"/>
              </a:ext>
            </a:extLst>
          </p:cNvPr>
          <p:cNvSpPr/>
          <p:nvPr/>
        </p:nvSpPr>
        <p:spPr>
          <a:xfrm>
            <a:off x="885645" y="1932317"/>
            <a:ext cx="10420710" cy="2842403"/>
          </a:xfrm>
          <a:prstGeom prst="rect">
            <a:avLst/>
          </a:prstGeom>
          <a:noFill/>
          <a:ln>
            <a:solidFill>
              <a:srgbClr val="548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676F421-5BA0-4B37-82DD-E2AB7E1633D2}"/>
              </a:ext>
            </a:extLst>
          </p:cNvPr>
          <p:cNvSpPr/>
          <p:nvPr/>
        </p:nvSpPr>
        <p:spPr>
          <a:xfrm>
            <a:off x="2112376" y="2985960"/>
            <a:ext cx="79672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要做好一份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最重要的是什么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467851F-6C53-45A9-BFEF-21FAD1EC5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" y="325143"/>
            <a:ext cx="1440000" cy="3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5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2"/>
          <p:cNvSpPr/>
          <p:nvPr/>
        </p:nvSpPr>
        <p:spPr>
          <a:xfrm>
            <a:off x="5596835" y="2608290"/>
            <a:ext cx="4243614" cy="2839271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93691" y="3059432"/>
            <a:ext cx="2849901" cy="1948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ts val="1200"/>
              </a:spcAft>
              <a:buClr>
                <a:schemeClr val="bg1"/>
              </a:buClr>
              <a:buFontTx/>
              <a:buNone/>
            </a:pP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的事情说 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spcBef>
                <a:spcPts val="1800"/>
              </a:spcBef>
              <a:buClr>
                <a:schemeClr val="bg1"/>
              </a:buClr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你看中的职位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  <a:buClr>
                <a:schemeClr val="bg1"/>
              </a:buClr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要会 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换位思考</a:t>
            </a:r>
            <a:endParaRPr lang="en-US" altLang="zh-CN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45604" y="353706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548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雇主思维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88486" y="5246072"/>
            <a:ext cx="1200539" cy="139056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3554AC98-0189-48B3-BED8-2AD9B7AC0955}"/>
              </a:ext>
            </a:extLst>
          </p:cNvPr>
          <p:cNvGrpSpPr/>
          <p:nvPr/>
        </p:nvGrpSpPr>
        <p:grpSpPr>
          <a:xfrm>
            <a:off x="-91683" y="-18723"/>
            <a:ext cx="5606218" cy="3078155"/>
            <a:chOff x="-91683" y="-18723"/>
            <a:chExt cx="5606218" cy="3078155"/>
          </a:xfrm>
        </p:grpSpPr>
        <p:pic>
          <p:nvPicPr>
            <p:cNvPr id="19" name="图片 1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734B031-EED7-40F6-B28E-957193575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3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16786FC-0A34-4D64-A76A-F297D54F801F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平行四边形 3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332B54F-04A5-4527-BF41-92D02493F42D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FD6A7D8-014A-45B7-8F29-564F042FDE10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5" name="平行四边形 3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6432457A-8B1D-451F-8DCF-3F00370E8B73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6" name="平行四边形 3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BDAFD38-ED8E-433B-A0CF-30EA5EE1DC04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7" name="平行四边形 36">
              <a:extLst>
                <a:ext uri="{FF2B5EF4-FFF2-40B4-BE49-F238E27FC236}">
                  <a16:creationId xmlns="" xmlns:a16="http://schemas.microsoft.com/office/drawing/2014/main" id="{D64F4D3A-B2B3-434F-827D-0FF7A1BF7EE3}"/>
                </a:ext>
              </a:extLst>
            </p:cNvPr>
            <p:cNvSpPr/>
            <p:nvPr/>
          </p:nvSpPr>
          <p:spPr>
            <a:xfrm>
              <a:off x="917323" y="255628"/>
              <a:ext cx="459721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6C4A680-2CCE-4ECA-87A7-EF7B43A45985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平行四边形 3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1CD11F6-F3C7-47A6-8F28-00BFDFC50494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5E4AEF8-416A-4E10-B54F-EE8133EDB8C5}"/>
                </a:ext>
              </a:extLst>
            </p:cNvPr>
            <p:cNvSpPr txBox="1">
              <a:spLocks/>
            </p:cNvSpPr>
            <p:nvPr/>
          </p:nvSpPr>
          <p:spPr>
            <a:xfrm>
              <a:off x="1635465" y="308963"/>
              <a:ext cx="3161618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招聘启事解读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A738B9BF-EFA3-4B7C-BAD0-78FC8A384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2DAECC22-27B5-4076-B94D-BA4614CA2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5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>
            <a:off x="2537215" y="2164141"/>
            <a:ext cx="0" cy="2808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950329" y="5392964"/>
            <a:ext cx="44301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8"/>
          <p:cNvSpPr/>
          <p:nvPr/>
        </p:nvSpPr>
        <p:spPr>
          <a:xfrm>
            <a:off x="3271572" y="4475338"/>
            <a:ext cx="1872000" cy="18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14"/>
          <p:cNvSpPr/>
          <p:nvPr/>
        </p:nvSpPr>
        <p:spPr>
          <a:xfrm>
            <a:off x="3290532" y="5159669"/>
            <a:ext cx="187068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横向比较法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8"/>
          <p:cNvSpPr/>
          <p:nvPr/>
        </p:nvSpPr>
        <p:spPr>
          <a:xfrm>
            <a:off x="1635465" y="2514414"/>
            <a:ext cx="1872000" cy="18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14"/>
          <p:cNvSpPr/>
          <p:nvPr/>
        </p:nvSpPr>
        <p:spPr>
          <a:xfrm>
            <a:off x="1654425" y="3198745"/>
            <a:ext cx="1870684" cy="476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纵向比较法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142614" y="4639240"/>
            <a:ext cx="2221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共性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异性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不同行业不同公司</a:t>
            </a:r>
          </a:p>
        </p:txBody>
      </p:sp>
      <p:sp>
        <p:nvSpPr>
          <p:cNvPr id="44" name="矩形 43"/>
          <p:cNvSpPr/>
          <p:nvPr/>
        </p:nvSpPr>
        <p:spPr>
          <a:xfrm>
            <a:off x="3705992" y="3095920"/>
            <a:ext cx="2221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共性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异性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同一公司不同岗位 </a:t>
            </a:r>
          </a:p>
        </p:txBody>
      </p:sp>
      <p:sp>
        <p:nvSpPr>
          <p:cNvPr id="47" name="加号 46"/>
          <p:cNvSpPr/>
          <p:nvPr/>
        </p:nvSpPr>
        <p:spPr>
          <a:xfrm>
            <a:off x="7493777" y="5157453"/>
            <a:ext cx="576000" cy="576000"/>
          </a:xfrm>
          <a:prstGeom prst="mathPlus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9" name="Oval 8"/>
          <p:cNvSpPr/>
          <p:nvPr/>
        </p:nvSpPr>
        <p:spPr>
          <a:xfrm>
            <a:off x="8315483" y="4475338"/>
            <a:ext cx="1872000" cy="18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ectangle 14"/>
          <p:cNvSpPr/>
          <p:nvPr/>
        </p:nvSpPr>
        <p:spPr>
          <a:xfrm>
            <a:off x="8334443" y="5159669"/>
            <a:ext cx="1870684" cy="476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逐层剖析法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箭头: 燕尾形 25"/>
          <p:cNvSpPr/>
          <p:nvPr/>
        </p:nvSpPr>
        <p:spPr>
          <a:xfrm rot="5400000">
            <a:off x="9131899" y="4433223"/>
            <a:ext cx="275771" cy="40697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2" name="箭头: 燕尾形 26"/>
          <p:cNvSpPr/>
          <p:nvPr/>
        </p:nvSpPr>
        <p:spPr>
          <a:xfrm rot="5400000">
            <a:off x="9131899" y="4012164"/>
            <a:ext cx="275771" cy="406971"/>
          </a:xfrm>
          <a:prstGeom prst="chevron">
            <a:avLst/>
          </a:prstGeom>
          <a:solidFill>
            <a:srgbClr val="5486A5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3" name="加号 52"/>
          <p:cNvSpPr/>
          <p:nvPr/>
        </p:nvSpPr>
        <p:spPr>
          <a:xfrm>
            <a:off x="2235281" y="5126171"/>
            <a:ext cx="601712" cy="587689"/>
          </a:xfrm>
          <a:prstGeom prst="mathPlus">
            <a:avLst/>
          </a:prstGeom>
          <a:solidFill>
            <a:srgbClr val="FFC000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9" name="梯形 1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/>
          <p:cNvSpPr/>
          <p:nvPr/>
        </p:nvSpPr>
        <p:spPr>
          <a:xfrm>
            <a:off x="8118064" y="1314172"/>
            <a:ext cx="4073936" cy="1005548"/>
          </a:xfrm>
          <a:custGeom>
            <a:avLst/>
            <a:gdLst>
              <a:gd name="connsiteX0" fmla="*/ 6206885 w 6206885"/>
              <a:gd name="connsiteY0" fmla="*/ 1008410 h 1008410"/>
              <a:gd name="connsiteX1" fmla="*/ 5811349 w 6206885"/>
              <a:gd name="connsiteY1" fmla="*/ 1008410 h 1008410"/>
              <a:gd name="connsiteX2" fmla="*/ 1418861 w 6206885"/>
              <a:gd name="connsiteY2" fmla="*/ 1008410 h 1008410"/>
              <a:gd name="connsiteX3" fmla="*/ 0 w 6206885"/>
              <a:gd name="connsiteY3" fmla="*/ 1008410 h 1008410"/>
              <a:gd name="connsiteX4" fmla="*/ 1062631 w 6206885"/>
              <a:gd name="connsiteY4" fmla="*/ 0 h 1008410"/>
              <a:gd name="connsiteX5" fmla="*/ 6206885 w 6206885"/>
              <a:gd name="connsiteY5" fmla="*/ 0 h 1008410"/>
              <a:gd name="connsiteX6" fmla="*/ 6206885 w 6206885"/>
              <a:gd name="connsiteY6" fmla="*/ 1008410 h 100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6885" h="1008410">
                <a:moveTo>
                  <a:pt x="6206885" y="1008410"/>
                </a:moveTo>
                <a:lnTo>
                  <a:pt x="5811349" y="1008410"/>
                </a:lnTo>
                <a:lnTo>
                  <a:pt x="1418861" y="1008410"/>
                </a:lnTo>
                <a:lnTo>
                  <a:pt x="0" y="1008410"/>
                </a:lnTo>
                <a:lnTo>
                  <a:pt x="1062631" y="0"/>
                </a:lnTo>
                <a:lnTo>
                  <a:pt x="6206885" y="0"/>
                </a:lnTo>
                <a:lnTo>
                  <a:pt x="6206885" y="1008410"/>
                </a:ln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8"/>
          <p:cNvSpPr txBox="1"/>
          <p:nvPr/>
        </p:nvSpPr>
        <p:spPr>
          <a:xfrm>
            <a:off x="8796636" y="1555336"/>
            <a:ext cx="3362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启事解读训练法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BA53D014-76C6-4BF5-B2EB-AEFCD709E74B}"/>
              </a:ext>
            </a:extLst>
          </p:cNvPr>
          <p:cNvGrpSpPr/>
          <p:nvPr/>
        </p:nvGrpSpPr>
        <p:grpSpPr>
          <a:xfrm>
            <a:off x="-91683" y="-18723"/>
            <a:ext cx="5606218" cy="3078155"/>
            <a:chOff x="-91683" y="-18723"/>
            <a:chExt cx="5606218" cy="3078155"/>
          </a:xfrm>
        </p:grpSpPr>
        <p:pic>
          <p:nvPicPr>
            <p:cNvPr id="55" name="图片 5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3D2CD659-8AFE-494F-9992-1E0766D69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56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D9AC22F8-DC30-4CBC-91A5-E1C5AA820C29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平行四边形 5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7710002-043F-4B48-B532-900372145FEE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8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6E7B9671-468B-4C14-902E-6E8C0333E74A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1" name="平行四边形 6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9362885-10E5-477C-94AD-43A04A79B143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2" name="平行四边形 6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6E25303-5EA7-48A8-96B4-9739D1E3AC83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" name="平行四边形 62">
              <a:extLst>
                <a:ext uri="{FF2B5EF4-FFF2-40B4-BE49-F238E27FC236}">
                  <a16:creationId xmlns="" xmlns:a16="http://schemas.microsoft.com/office/drawing/2014/main" id="{385EC45E-4217-4249-B765-ED2B34668698}"/>
                </a:ext>
              </a:extLst>
            </p:cNvPr>
            <p:cNvSpPr/>
            <p:nvPr/>
          </p:nvSpPr>
          <p:spPr>
            <a:xfrm>
              <a:off x="917323" y="255628"/>
              <a:ext cx="459721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平行四边形 6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A43EF5F-4A8F-433C-B05F-44292FD774EB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平行四边形 64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E1BEE413-5CE1-4C54-BBF2-F101A1E72773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6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C205E60-B6F9-4FCC-814E-BE8B7AB0C420}"/>
                </a:ext>
              </a:extLst>
            </p:cNvPr>
            <p:cNvSpPr txBox="1">
              <a:spLocks/>
            </p:cNvSpPr>
            <p:nvPr/>
          </p:nvSpPr>
          <p:spPr>
            <a:xfrm>
              <a:off x="1635465" y="308963"/>
              <a:ext cx="3161618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招聘启事解读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FFD24CC7-48C6-46E5-9A7A-04AD9A70A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F95BDB4B-63FA-4E36-8B4E-42275888E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42">
            <a:extLst>
              <a:ext uri="{FF2B5EF4-FFF2-40B4-BE49-F238E27FC236}">
                <a16:creationId xmlns="" xmlns:a16="http://schemas.microsoft.com/office/drawing/2014/main" id="{FFC2AFE4-FBBF-4F91-BCCC-8838EB8870CA}"/>
              </a:ext>
            </a:extLst>
          </p:cNvPr>
          <p:cNvSpPr>
            <a:spLocks/>
          </p:cNvSpPr>
          <p:nvPr/>
        </p:nvSpPr>
        <p:spPr bwMode="auto">
          <a:xfrm>
            <a:off x="6739928" y="3330895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19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19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lnTo>
                  <a:pt x="1149" y="515"/>
                </a:lnTo>
                <a:close/>
              </a:path>
            </a:pathLst>
          </a:custGeom>
          <a:solidFill>
            <a:schemeClr val="bg1"/>
          </a:soli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43">
            <a:extLst>
              <a:ext uri="{FF2B5EF4-FFF2-40B4-BE49-F238E27FC236}">
                <a16:creationId xmlns="" xmlns:a16="http://schemas.microsoft.com/office/drawing/2014/main" id="{5BCA953F-8A01-4055-BC07-43179305BB53}"/>
              </a:ext>
            </a:extLst>
          </p:cNvPr>
          <p:cNvSpPr>
            <a:spLocks noEditPoints="1"/>
          </p:cNvSpPr>
          <p:nvPr/>
        </p:nvSpPr>
        <p:spPr bwMode="auto">
          <a:xfrm>
            <a:off x="6739928" y="3330895"/>
            <a:ext cx="2722124" cy="2444498"/>
          </a:xfrm>
          <a:custGeom>
            <a:avLst/>
            <a:gdLst>
              <a:gd name="T0" fmla="*/ 1019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19 w 1149"/>
              <a:gd name="T9" fmla="*/ 618 h 1030"/>
              <a:gd name="T10" fmla="*/ 1149 w 1149"/>
              <a:gd name="T11" fmla="*/ 515 h 1030"/>
              <a:gd name="T12" fmla="*/ 1019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19" y="412"/>
                </a:move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19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Freeform 44">
            <a:extLst>
              <a:ext uri="{FF2B5EF4-FFF2-40B4-BE49-F238E27FC236}">
                <a16:creationId xmlns="" xmlns:a16="http://schemas.microsoft.com/office/drawing/2014/main" id="{880F33F9-4084-422C-B63D-D92F724E01EA}"/>
              </a:ext>
            </a:extLst>
          </p:cNvPr>
          <p:cNvSpPr>
            <a:spLocks/>
          </p:cNvSpPr>
          <p:nvPr/>
        </p:nvSpPr>
        <p:spPr bwMode="auto">
          <a:xfrm>
            <a:off x="4697471" y="3330895"/>
            <a:ext cx="2719821" cy="2444498"/>
          </a:xfrm>
          <a:custGeom>
            <a:avLst/>
            <a:gdLst>
              <a:gd name="T0" fmla="*/ 1148 w 1148"/>
              <a:gd name="T1" fmla="*/ 515 h 1030"/>
              <a:gd name="T2" fmla="*/ 1019 w 1148"/>
              <a:gd name="T3" fmla="*/ 412 h 1030"/>
              <a:gd name="T4" fmla="*/ 515 w 1148"/>
              <a:gd name="T5" fmla="*/ 0 h 1030"/>
              <a:gd name="T6" fmla="*/ 0 w 1148"/>
              <a:gd name="T7" fmla="*/ 515 h 1030"/>
              <a:gd name="T8" fmla="*/ 515 w 1148"/>
              <a:gd name="T9" fmla="*/ 1030 h 1030"/>
              <a:gd name="T10" fmla="*/ 1019 w 1148"/>
              <a:gd name="T11" fmla="*/ 618 h 1030"/>
              <a:gd name="T12" fmla="*/ 1148 w 1148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8" h="1030">
                <a:moveTo>
                  <a:pt x="1148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3" y="0"/>
                  <a:pt x="515" y="0"/>
                </a:cubicBezTo>
                <a:cubicBezTo>
                  <a:pt x="230" y="0"/>
                  <a:pt x="0" y="231"/>
                  <a:pt x="0" y="515"/>
                </a:cubicBezTo>
                <a:cubicBezTo>
                  <a:pt x="0" y="799"/>
                  <a:pt x="230" y="1030"/>
                  <a:pt x="515" y="1030"/>
                </a:cubicBezTo>
                <a:cubicBezTo>
                  <a:pt x="763" y="1030"/>
                  <a:pt x="971" y="853"/>
                  <a:pt x="1019" y="618"/>
                </a:cubicBezTo>
                <a:lnTo>
                  <a:pt x="1148" y="515"/>
                </a:lnTo>
                <a:close/>
              </a:path>
            </a:pathLst>
          </a:custGeom>
          <a:solidFill>
            <a:schemeClr val="bg1"/>
          </a:soli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45">
            <a:extLst>
              <a:ext uri="{FF2B5EF4-FFF2-40B4-BE49-F238E27FC236}">
                <a16:creationId xmlns="" xmlns:a16="http://schemas.microsoft.com/office/drawing/2014/main" id="{B49C7201-3F6A-45D5-85D7-D5D9A130A30D}"/>
              </a:ext>
            </a:extLst>
          </p:cNvPr>
          <p:cNvSpPr>
            <a:spLocks noEditPoints="1"/>
          </p:cNvSpPr>
          <p:nvPr/>
        </p:nvSpPr>
        <p:spPr bwMode="auto">
          <a:xfrm>
            <a:off x="4697471" y="3330895"/>
            <a:ext cx="2719821" cy="2444498"/>
          </a:xfrm>
          <a:custGeom>
            <a:avLst/>
            <a:gdLst>
              <a:gd name="T0" fmla="*/ 1019 w 1148"/>
              <a:gd name="T1" fmla="*/ 412 h 1030"/>
              <a:gd name="T2" fmla="*/ 515 w 1148"/>
              <a:gd name="T3" fmla="*/ 0 h 1030"/>
              <a:gd name="T4" fmla="*/ 0 w 1148"/>
              <a:gd name="T5" fmla="*/ 515 h 1030"/>
              <a:gd name="T6" fmla="*/ 515 w 1148"/>
              <a:gd name="T7" fmla="*/ 1030 h 1030"/>
              <a:gd name="T8" fmla="*/ 1019 w 1148"/>
              <a:gd name="T9" fmla="*/ 618 h 1030"/>
              <a:gd name="T10" fmla="*/ 1148 w 1148"/>
              <a:gd name="T11" fmla="*/ 515 h 1030"/>
              <a:gd name="T12" fmla="*/ 1019 w 1148"/>
              <a:gd name="T13" fmla="*/ 412 h 1030"/>
              <a:gd name="T14" fmla="*/ 515 w 1148"/>
              <a:gd name="T15" fmla="*/ 979 h 1030"/>
              <a:gd name="T16" fmla="*/ 51 w 1148"/>
              <a:gd name="T17" fmla="*/ 515 h 1030"/>
              <a:gd name="T18" fmla="*/ 515 w 1148"/>
              <a:gd name="T19" fmla="*/ 51 h 1030"/>
              <a:gd name="T20" fmla="*/ 979 w 1148"/>
              <a:gd name="T21" fmla="*/ 515 h 1030"/>
              <a:gd name="T22" fmla="*/ 515 w 1148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8" h="1030">
                <a:moveTo>
                  <a:pt x="1019" y="412"/>
                </a:moveTo>
                <a:cubicBezTo>
                  <a:pt x="971" y="177"/>
                  <a:pt x="763" y="0"/>
                  <a:pt x="515" y="0"/>
                </a:cubicBezTo>
                <a:cubicBezTo>
                  <a:pt x="230" y="0"/>
                  <a:pt x="0" y="231"/>
                  <a:pt x="0" y="515"/>
                </a:cubicBezTo>
                <a:cubicBezTo>
                  <a:pt x="0" y="799"/>
                  <a:pt x="230" y="1030"/>
                  <a:pt x="515" y="1030"/>
                </a:cubicBezTo>
                <a:cubicBezTo>
                  <a:pt x="763" y="1030"/>
                  <a:pt x="971" y="853"/>
                  <a:pt x="1019" y="618"/>
                </a:cubicBezTo>
                <a:cubicBezTo>
                  <a:pt x="1148" y="515"/>
                  <a:pt x="1148" y="515"/>
                  <a:pt x="1148" y="515"/>
                </a:cubicBezTo>
                <a:lnTo>
                  <a:pt x="1019" y="412"/>
                </a:lnTo>
                <a:close/>
                <a:moveTo>
                  <a:pt x="515" y="979"/>
                </a:moveTo>
                <a:cubicBezTo>
                  <a:pt x="258" y="979"/>
                  <a:pt x="51" y="771"/>
                  <a:pt x="51" y="515"/>
                </a:cubicBezTo>
                <a:cubicBezTo>
                  <a:pt x="51" y="259"/>
                  <a:pt x="258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5486A5"/>
          </a:soli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Freeform 46">
            <a:extLst>
              <a:ext uri="{FF2B5EF4-FFF2-40B4-BE49-F238E27FC236}">
                <a16:creationId xmlns="" xmlns:a16="http://schemas.microsoft.com/office/drawing/2014/main" id="{93AB5D32-600C-4B2D-A448-91C99726F2A6}"/>
              </a:ext>
            </a:extLst>
          </p:cNvPr>
          <p:cNvSpPr>
            <a:spLocks/>
          </p:cNvSpPr>
          <p:nvPr/>
        </p:nvSpPr>
        <p:spPr bwMode="auto">
          <a:xfrm>
            <a:off x="2653862" y="3330895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20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20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20" y="412"/>
                  <a:pt x="1020" y="412"/>
                  <a:pt x="1020" y="412"/>
                </a:cubicBez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lnTo>
                  <a:pt x="1149" y="515"/>
                </a:lnTo>
                <a:close/>
              </a:path>
            </a:pathLst>
          </a:custGeom>
          <a:solidFill>
            <a:schemeClr val="bg1"/>
          </a:soli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Freeform 47">
            <a:extLst>
              <a:ext uri="{FF2B5EF4-FFF2-40B4-BE49-F238E27FC236}">
                <a16:creationId xmlns="" xmlns:a16="http://schemas.microsoft.com/office/drawing/2014/main" id="{17234791-480F-42C8-89A5-54030C7E7FC2}"/>
              </a:ext>
            </a:extLst>
          </p:cNvPr>
          <p:cNvSpPr>
            <a:spLocks noEditPoints="1"/>
          </p:cNvSpPr>
          <p:nvPr/>
        </p:nvSpPr>
        <p:spPr bwMode="auto">
          <a:xfrm>
            <a:off x="2653862" y="3330895"/>
            <a:ext cx="2722124" cy="2444498"/>
          </a:xfrm>
          <a:custGeom>
            <a:avLst/>
            <a:gdLst>
              <a:gd name="T0" fmla="*/ 1020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20 w 1149"/>
              <a:gd name="T9" fmla="*/ 618 h 1030"/>
              <a:gd name="T10" fmla="*/ 1149 w 1149"/>
              <a:gd name="T11" fmla="*/ 515 h 1030"/>
              <a:gd name="T12" fmla="*/ 1020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20" y="412"/>
                </a:move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20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9CA9AE22-05E2-45ED-AA06-3582DF01C177}"/>
              </a:ext>
            </a:extLst>
          </p:cNvPr>
          <p:cNvSpPr txBox="1"/>
          <p:nvPr/>
        </p:nvSpPr>
        <p:spPr>
          <a:xfrm>
            <a:off x="3454577" y="3752288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400" dirty="0">
                <a:solidFill>
                  <a:srgbClr val="5486A5"/>
                </a:solidFill>
              </a:rPr>
              <a:t>Step 1</a:t>
            </a:r>
            <a:endParaRPr lang="zh-CN" altLang="en-US" sz="2400" dirty="0">
              <a:solidFill>
                <a:srgbClr val="5486A5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D9B25D6-6B47-4788-8D59-E185032FA5C9}"/>
              </a:ext>
            </a:extLst>
          </p:cNvPr>
          <p:cNvSpPr txBox="1"/>
          <p:nvPr/>
        </p:nvSpPr>
        <p:spPr>
          <a:xfrm>
            <a:off x="5479221" y="3752287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400" dirty="0">
                <a:solidFill>
                  <a:srgbClr val="5486A5"/>
                </a:solidFill>
              </a:rPr>
              <a:t>Step 2</a:t>
            </a:r>
            <a:endParaRPr lang="zh-CN" altLang="en-US" sz="2400" dirty="0">
              <a:solidFill>
                <a:srgbClr val="5486A5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879CF242-D914-4E56-9E63-0B04C736F4E2}"/>
              </a:ext>
            </a:extLst>
          </p:cNvPr>
          <p:cNvSpPr txBox="1"/>
          <p:nvPr/>
        </p:nvSpPr>
        <p:spPr>
          <a:xfrm>
            <a:off x="7560583" y="375228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400" dirty="0">
                <a:solidFill>
                  <a:srgbClr val="5486A5"/>
                </a:solidFill>
              </a:rPr>
              <a:t>Step 3</a:t>
            </a:r>
            <a:endParaRPr lang="zh-CN" altLang="en-US" sz="2400" dirty="0">
              <a:solidFill>
                <a:srgbClr val="5486A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B24944C-A923-4F34-85AF-1BA3BD63AEB5}"/>
              </a:ext>
            </a:extLst>
          </p:cNvPr>
          <p:cNvSpPr/>
          <p:nvPr/>
        </p:nvSpPr>
        <p:spPr>
          <a:xfrm>
            <a:off x="3336760" y="4309870"/>
            <a:ext cx="1107996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提炼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3BF86631-354D-4D26-BAD3-C667E54BF057}"/>
              </a:ext>
            </a:extLst>
          </p:cNvPr>
          <p:cNvSpPr/>
          <p:nvPr/>
        </p:nvSpPr>
        <p:spPr>
          <a:xfrm>
            <a:off x="5598146" y="4309870"/>
            <a:ext cx="80021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共性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732EB93-E582-4D8D-A862-6CF1BAE16F2B}"/>
              </a:ext>
            </a:extLst>
          </p:cNvPr>
          <p:cNvSpPr/>
          <p:nvPr/>
        </p:nvSpPr>
        <p:spPr>
          <a:xfrm>
            <a:off x="7670007" y="4309869"/>
            <a:ext cx="80021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差异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比对</a:t>
            </a:r>
          </a:p>
        </p:txBody>
      </p:sp>
      <p:sp>
        <p:nvSpPr>
          <p:cNvPr id="37" name="矩形 3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ADB86A13-BA0F-4F69-94EC-DC31B8139B59}"/>
              </a:ext>
            </a:extLst>
          </p:cNvPr>
          <p:cNvSpPr/>
          <p:nvPr/>
        </p:nvSpPr>
        <p:spPr>
          <a:xfrm>
            <a:off x="9462052" y="1486137"/>
            <a:ext cx="2729948" cy="955802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8"/>
          <p:cNvSpPr txBox="1"/>
          <p:nvPr/>
        </p:nvSpPr>
        <p:spPr>
          <a:xfrm>
            <a:off x="9462052" y="1718459"/>
            <a:ext cx="2729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97B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纵向比较法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D5765CE4-C0AC-4256-A91C-AF5A88B9A7AC}"/>
              </a:ext>
            </a:extLst>
          </p:cNvPr>
          <p:cNvGrpSpPr/>
          <p:nvPr/>
        </p:nvGrpSpPr>
        <p:grpSpPr>
          <a:xfrm>
            <a:off x="-91683" y="-18723"/>
            <a:ext cx="5606218" cy="3078155"/>
            <a:chOff x="-91683" y="-18723"/>
            <a:chExt cx="5606218" cy="3078155"/>
          </a:xfrm>
        </p:grpSpPr>
        <p:pic>
          <p:nvPicPr>
            <p:cNvPr id="56" name="图片 5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3C5F4E0-ACB1-424D-B3AF-B63D8D81F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57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78D3FA79-1157-415F-8AA1-A994C187199B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8" name="平行四边形 5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37100A4-88DA-443A-A6E8-16CBB8BBD701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9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722AF23-A860-4AF2-BE97-2E065CF9C6E8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0" name="平行四边形 5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650D17C-F811-4496-8BB3-101FA26EE64B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平行四边形 6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00C84AD-E493-4184-A173-551BD110E43F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2" name="平行四边形 61">
              <a:extLst>
                <a:ext uri="{FF2B5EF4-FFF2-40B4-BE49-F238E27FC236}">
                  <a16:creationId xmlns="" xmlns:a16="http://schemas.microsoft.com/office/drawing/2014/main" id="{3ED36DBD-CB09-4057-B0A5-F2075D70D40F}"/>
                </a:ext>
              </a:extLst>
            </p:cNvPr>
            <p:cNvSpPr/>
            <p:nvPr/>
          </p:nvSpPr>
          <p:spPr>
            <a:xfrm>
              <a:off x="917323" y="255628"/>
              <a:ext cx="459721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平行四边形 6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D2C636B-7A92-4E58-930E-441CCDEF0F56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平行四边形 6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207D852-6351-4D4E-A18E-0DA299000126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F3F97893-F8F0-4C8D-9F7F-E5DD1B6EF1F6}"/>
                </a:ext>
              </a:extLst>
            </p:cNvPr>
            <p:cNvSpPr txBox="1">
              <a:spLocks/>
            </p:cNvSpPr>
            <p:nvPr/>
          </p:nvSpPr>
          <p:spPr>
            <a:xfrm>
              <a:off x="1635465" y="308963"/>
              <a:ext cx="3161618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招聘启事解读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673B9080-88B1-4F1B-BAB5-CCDA0367E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4D320C0-CA3B-489B-A45C-35F7F3128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圆角矩形 2">
            <a:extLst>
              <a:ext uri="{FF2B5EF4-FFF2-40B4-BE49-F238E27FC236}">
                <a16:creationId xmlns="" xmlns:a16="http://schemas.microsoft.com/office/drawing/2014/main" id="{20092085-87CB-4D4B-BC85-FC135CBFCB4C}"/>
              </a:ext>
            </a:extLst>
          </p:cNvPr>
          <p:cNvSpPr/>
          <p:nvPr/>
        </p:nvSpPr>
        <p:spPr>
          <a:xfrm>
            <a:off x="917323" y="2078801"/>
            <a:ext cx="10375244" cy="4528215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412945" y="1621320"/>
            <a:ext cx="3384000" cy="804609"/>
          </a:xfrm>
          <a:prstGeom prst="rect">
            <a:avLst/>
          </a:prstGeom>
          <a:solidFill>
            <a:srgbClr val="5486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去哪儿网   </a:t>
            </a:r>
          </a:p>
          <a:p>
            <a:pPr algn="ctr"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管理培训生（人力资源方向）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220845" y="2331992"/>
            <a:ext cx="98002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作为公司人力资源体系储备管理梯队，接受人力资源部的培养、轮岗、定岗；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前期工作内容除了有常规的招聘、培训、绩效、薪酬、企业文化、员工关系等，还有新媒体运营、活动策划、数据分析等新锐领域工作；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轮岗结束后，任职方向包括人力资源体系的上述岗位、以及业务部门的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 BP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等岗位。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任职要求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1.2017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应届高校毕业生，相关专业或理工类优先，有社团经历优先；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对互联网行业、旅游行业，或者人力资源领域有一定了解，有相关实践经历优先；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具备优秀的、持续的学习能力，优秀的沟通、协调能力及团队意识，优秀的适应及抗压能力； 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工作计划性强、考虑问题全面，对工作结果交付有高度责任心。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255508" y="2764260"/>
            <a:ext cx="9765596" cy="3632281"/>
            <a:chOff x="849281" y="2175401"/>
            <a:chExt cx="9765596" cy="3632281"/>
          </a:xfrm>
        </p:grpSpPr>
        <p:sp>
          <p:nvSpPr>
            <p:cNvPr id="33" name="矩形 32"/>
            <p:cNvSpPr/>
            <p:nvPr/>
          </p:nvSpPr>
          <p:spPr>
            <a:xfrm>
              <a:off x="1974275" y="2175401"/>
              <a:ext cx="1431078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3849471" y="2571401"/>
              <a:ext cx="4805798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9541898" y="2571401"/>
              <a:ext cx="1072979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849281" y="2920103"/>
              <a:ext cx="2556071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995770" y="3300337"/>
              <a:ext cx="1895982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405352" y="4203251"/>
              <a:ext cx="1895982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147484" y="4203251"/>
              <a:ext cx="1010061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334814" y="4610352"/>
              <a:ext cx="2322786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329728" y="4610352"/>
              <a:ext cx="1377389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8270" y="4599251"/>
              <a:ext cx="929799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3161168" y="5017453"/>
              <a:ext cx="929799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4976170" y="5011017"/>
              <a:ext cx="1645347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772541" y="4995251"/>
              <a:ext cx="1046611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689847" y="5006352"/>
              <a:ext cx="1589270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538393" y="5402889"/>
              <a:ext cx="2552574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542865" y="5411682"/>
              <a:ext cx="725094" cy="3960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矩形 61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76D87A1B-6D41-4CB6-A36C-F9D56FDF3781}"/>
              </a:ext>
            </a:extLst>
          </p:cNvPr>
          <p:cNvSpPr/>
          <p:nvPr/>
        </p:nvSpPr>
        <p:spPr>
          <a:xfrm>
            <a:off x="9462052" y="959419"/>
            <a:ext cx="2729948" cy="955802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8">
            <a:extLst>
              <a:ext uri="{FF2B5EF4-FFF2-40B4-BE49-F238E27FC236}">
                <a16:creationId xmlns="" xmlns:a16="http://schemas.microsoft.com/office/drawing/2014/main" id="{A8DFB328-E38A-468B-AAD4-AB2ADA209D6B}"/>
              </a:ext>
            </a:extLst>
          </p:cNvPr>
          <p:cNvSpPr txBox="1"/>
          <p:nvPr/>
        </p:nvSpPr>
        <p:spPr>
          <a:xfrm>
            <a:off x="9621991" y="1191741"/>
            <a:ext cx="241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97B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纵向比较法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F9ABAA7C-680C-4F63-9B65-7083E425A0B4}"/>
              </a:ext>
            </a:extLst>
          </p:cNvPr>
          <p:cNvSpPr/>
          <p:nvPr/>
        </p:nvSpPr>
        <p:spPr>
          <a:xfrm>
            <a:off x="4217362" y="3882725"/>
            <a:ext cx="1454335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>
            <a:extLst>
              <a:ext uri="{FF2B5EF4-FFF2-40B4-BE49-F238E27FC236}">
                <a16:creationId xmlns="" xmlns:a16="http://schemas.microsoft.com/office/drawing/2014/main" id="{56DDB7E4-60F0-44FA-BEA3-C1F7EFDAEBFB}"/>
              </a:ext>
            </a:extLst>
          </p:cNvPr>
          <p:cNvGrpSpPr/>
          <p:nvPr/>
        </p:nvGrpSpPr>
        <p:grpSpPr>
          <a:xfrm>
            <a:off x="-91683" y="-18723"/>
            <a:ext cx="5606218" cy="3078155"/>
            <a:chOff x="-91683" y="-18723"/>
            <a:chExt cx="5606218" cy="3078155"/>
          </a:xfrm>
        </p:grpSpPr>
        <p:pic>
          <p:nvPicPr>
            <p:cNvPr id="76" name="图片 7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0FB1D9C-352A-45E1-B2D0-9CB36E6B2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77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E975B70E-06CB-484A-82A8-733C45F46319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" name="平行四边形 77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6E3109C-4951-4817-B2E0-1DD430F158D2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9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36AA61E-01E2-459B-9E35-DEC89A818D05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0" name="平行四边形 7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49A928BE-BA1F-4C1A-85BC-22D998813013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1" name="平行四边形 8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13086D8-E0A9-406B-850A-1CC80BC2FBA3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" name="平行四边形 81">
              <a:extLst>
                <a:ext uri="{FF2B5EF4-FFF2-40B4-BE49-F238E27FC236}">
                  <a16:creationId xmlns="" xmlns:a16="http://schemas.microsoft.com/office/drawing/2014/main" id="{A25F4A44-6A9D-43D9-8D96-7345A9A6E7B1}"/>
                </a:ext>
              </a:extLst>
            </p:cNvPr>
            <p:cNvSpPr/>
            <p:nvPr/>
          </p:nvSpPr>
          <p:spPr>
            <a:xfrm>
              <a:off x="917323" y="255628"/>
              <a:ext cx="459721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E0889E20-8D9F-4AB8-9549-7DF2C9CE543D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" name="平行四边形 8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A5FC5FF-FE94-4A2A-99A4-8D55880867B9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5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0F398740-A9D7-416C-A3E3-7304F28703A7}"/>
                </a:ext>
              </a:extLst>
            </p:cNvPr>
            <p:cNvSpPr txBox="1">
              <a:spLocks/>
            </p:cNvSpPr>
            <p:nvPr/>
          </p:nvSpPr>
          <p:spPr>
            <a:xfrm>
              <a:off x="1635465" y="308963"/>
              <a:ext cx="3161618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招聘启事解读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="" xmlns:a16="http://schemas.microsoft.com/office/drawing/2014/main" id="{0CF25D1A-C3C8-4A11-8BAA-23DDE9C1A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="" xmlns:a16="http://schemas.microsoft.com/office/drawing/2014/main" id="{6C337E2F-CC61-499D-A663-886D9EAC0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2">
            <a:extLst>
              <a:ext uri="{FF2B5EF4-FFF2-40B4-BE49-F238E27FC236}">
                <a16:creationId xmlns="" xmlns:a16="http://schemas.microsoft.com/office/drawing/2014/main" id="{7366A64B-83BD-4E07-AAA8-1C39BC9819E6}"/>
              </a:ext>
            </a:extLst>
          </p:cNvPr>
          <p:cNvSpPr/>
          <p:nvPr/>
        </p:nvSpPr>
        <p:spPr>
          <a:xfrm>
            <a:off x="917323" y="2078801"/>
            <a:ext cx="10375244" cy="4528215"/>
          </a:xfrm>
          <a:prstGeom prst="roundRect">
            <a:avLst>
              <a:gd name="adj" fmla="val 1290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414591" y="1634005"/>
            <a:ext cx="3380708" cy="821058"/>
          </a:xfrm>
          <a:prstGeom prst="rect">
            <a:avLst/>
          </a:prstGeom>
          <a:solidFill>
            <a:srgbClr val="5486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去哪儿网   </a:t>
            </a:r>
          </a:p>
          <a:p>
            <a:pPr algn="ctr"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管理培训生（用户服务中心）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42828" y="2348677"/>
            <a:ext cx="9672836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作为用户服务中心储备管理梯队，接受用户服务中心全范围业务的培训、轮岗、定岗；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前期工作除了处理客户投诉，安抚客户情绪，维护客户关系外，还有其他能快速成长的工作；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轮岗结束后，任职方向包括用户服务中心内部呼叫运营及培训、数据分析等管理支持岗位。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任职要求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1.2017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应届毕业生；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优秀的、持续的学习能力，渴望成功的、持续的激情；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优秀的沟通、协调能力及团队意识，优秀的适应及抗压能力； 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具有敏锐的洞察力、清晰的逻辑思路、独特的视角；</a:t>
            </a:r>
            <a:b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在校期间有学生会 或 社会服务性实习 等经历优先。 </a:t>
            </a:r>
          </a:p>
        </p:txBody>
      </p:sp>
      <p:sp>
        <p:nvSpPr>
          <p:cNvPr id="20" name="矩形 19"/>
          <p:cNvSpPr/>
          <p:nvPr/>
        </p:nvSpPr>
        <p:spPr>
          <a:xfrm>
            <a:off x="2065722" y="2755833"/>
            <a:ext cx="1431078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963979" y="3160299"/>
            <a:ext cx="4619486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727527" y="3562532"/>
            <a:ext cx="5130973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216416" y="4764029"/>
            <a:ext cx="989833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370405" y="4764029"/>
            <a:ext cx="610576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286344" y="5147516"/>
            <a:ext cx="1651891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092889" y="5155995"/>
            <a:ext cx="972000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991148" y="5168595"/>
            <a:ext cx="1588922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748541" y="5551994"/>
            <a:ext cx="748259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375484" y="5552935"/>
            <a:ext cx="854790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195854" y="5573161"/>
            <a:ext cx="501348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781261" y="5943960"/>
            <a:ext cx="715539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808328" y="5939850"/>
            <a:ext cx="1593986" cy="3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<a:extLst>
              <a:ext uri="{FF2B5EF4-FFF2-40B4-BE49-F238E27FC236}">
                <a16:creationId xmlns="" xmlns:a16="http://schemas.microsoft.com/office/drawing/2014/main" id="{C0550EB1-4336-4EE1-A81E-94E704F6ED16}"/>
              </a:ext>
            </a:extLst>
          </p:cNvPr>
          <p:cNvSpPr/>
          <p:nvPr/>
        </p:nvSpPr>
        <p:spPr>
          <a:xfrm>
            <a:off x="9462052" y="959419"/>
            <a:ext cx="2729948" cy="955802"/>
          </a:xfrm>
          <a:prstGeom prst="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8">
            <a:extLst>
              <a:ext uri="{FF2B5EF4-FFF2-40B4-BE49-F238E27FC236}">
                <a16:creationId xmlns="" xmlns:a16="http://schemas.microsoft.com/office/drawing/2014/main" id="{5C28696A-4D09-46F9-B7F3-214CC63C193D}"/>
              </a:ext>
            </a:extLst>
          </p:cNvPr>
          <p:cNvSpPr txBox="1"/>
          <p:nvPr/>
        </p:nvSpPr>
        <p:spPr>
          <a:xfrm>
            <a:off x="9621991" y="1191741"/>
            <a:ext cx="241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97B5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纵向比较法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55757050-948F-4B1B-9CB9-725E05897D55}"/>
              </a:ext>
            </a:extLst>
          </p:cNvPr>
          <p:cNvGrpSpPr/>
          <p:nvPr/>
        </p:nvGrpSpPr>
        <p:grpSpPr>
          <a:xfrm>
            <a:off x="-91683" y="-18723"/>
            <a:ext cx="5606218" cy="3078155"/>
            <a:chOff x="-91683" y="-18723"/>
            <a:chExt cx="5606218" cy="3078155"/>
          </a:xfrm>
        </p:grpSpPr>
        <p:pic>
          <p:nvPicPr>
            <p:cNvPr id="59" name="图片 58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8DC0ED0F-ACD0-459C-9319-2FD5D7E64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438075" cy="3059432"/>
            </a:xfrm>
            <a:prstGeom prst="rect">
              <a:avLst/>
            </a:prstGeom>
          </p:spPr>
        </p:pic>
        <p:sp>
          <p:nvSpPr>
            <p:cNvPr id="60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533FBE8D-23D0-49AD-83DD-EF1B2D482690}"/>
                </a:ext>
              </a:extLst>
            </p:cNvPr>
            <p:cNvSpPr/>
            <p:nvPr/>
          </p:nvSpPr>
          <p:spPr>
            <a:xfrm>
              <a:off x="0" y="390982"/>
              <a:ext cx="1669949" cy="1586608"/>
            </a:xfrm>
            <a:custGeom>
              <a:avLst/>
              <a:gdLst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0 w 2404458"/>
                <a:gd name="connsiteY4" fmla="*/ 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4" fmla="*/ 91440 w 2404458"/>
                <a:gd name="connsiteY4" fmla="*/ 91440 h 1512883"/>
                <a:gd name="connsiteX0" fmla="*/ 0 w 2404458"/>
                <a:gd name="connsiteY0" fmla="*/ 0 h 1512883"/>
                <a:gd name="connsiteX1" fmla="*/ 2404458 w 2404458"/>
                <a:gd name="connsiteY1" fmla="*/ 0 h 1512883"/>
                <a:gd name="connsiteX2" fmla="*/ 1467911 w 2404458"/>
                <a:gd name="connsiteY2" fmla="*/ 1512883 h 1512883"/>
                <a:gd name="connsiteX3" fmla="*/ 0 w 2404458"/>
                <a:gd name="connsiteY3" fmla="*/ 1512883 h 1512883"/>
                <a:gd name="connsiteX0" fmla="*/ 2404458 w 2404458"/>
                <a:gd name="connsiteY0" fmla="*/ 0 h 1512883"/>
                <a:gd name="connsiteX1" fmla="*/ 1467911 w 2404458"/>
                <a:gd name="connsiteY1" fmla="*/ 1512883 h 1512883"/>
                <a:gd name="connsiteX2" fmla="*/ 0 w 2404458"/>
                <a:gd name="connsiteY2" fmla="*/ 1512883 h 1512883"/>
                <a:gd name="connsiteX0" fmla="*/ 2404458 w 2404458"/>
                <a:gd name="connsiteY0" fmla="*/ 0 h 1517646"/>
                <a:gd name="connsiteX1" fmla="*/ 956095 w 2404458"/>
                <a:gd name="connsiteY1" fmla="*/ 1517646 h 1517646"/>
                <a:gd name="connsiteX2" fmla="*/ 0 w 2404458"/>
                <a:gd name="connsiteY2" fmla="*/ 1512883 h 15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458" h="1517646">
                  <a:moveTo>
                    <a:pt x="2404458" y="0"/>
                  </a:moveTo>
                  <a:lnTo>
                    <a:pt x="956095" y="1517646"/>
                  </a:lnTo>
                  <a:lnTo>
                    <a:pt x="0" y="1512883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平行四边形 60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65082EDE-2FAE-4D4F-A0BE-45BC0605F9EC}"/>
                </a:ext>
              </a:extLst>
            </p:cNvPr>
            <p:cNvSpPr/>
            <p:nvPr/>
          </p:nvSpPr>
          <p:spPr>
            <a:xfrm>
              <a:off x="1447413" y="-18723"/>
              <a:ext cx="333355" cy="178246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2" name="矩形 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9E2B1C33-9308-441C-98DB-BE8FA0DEE7B7}"/>
                </a:ext>
              </a:extLst>
            </p:cNvPr>
            <p:cNvSpPr/>
            <p:nvPr/>
          </p:nvSpPr>
          <p:spPr>
            <a:xfrm>
              <a:off x="-16962" y="-8754"/>
              <a:ext cx="1612191" cy="1854311"/>
            </a:xfrm>
            <a:custGeom>
              <a:avLst/>
              <a:gdLst>
                <a:gd name="connsiteX0" fmla="*/ 0 w 1949060"/>
                <a:gd name="connsiteY0" fmla="*/ 0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0 w 1949060"/>
                <a:gd name="connsiteY4" fmla="*/ 0 h 1851670"/>
                <a:gd name="connsiteX0" fmla="*/ 538041 w 1949060"/>
                <a:gd name="connsiteY0" fmla="*/ 20138 h 1851670"/>
                <a:gd name="connsiteX1" fmla="*/ 1949060 w 1949060"/>
                <a:gd name="connsiteY1" fmla="*/ 0 h 1851670"/>
                <a:gd name="connsiteX2" fmla="*/ 934601 w 1949060"/>
                <a:gd name="connsiteY2" fmla="*/ 1851670 h 1851670"/>
                <a:gd name="connsiteX3" fmla="*/ 0 w 1949060"/>
                <a:gd name="connsiteY3" fmla="*/ 1851670 h 1851670"/>
                <a:gd name="connsiteX4" fmla="*/ 538041 w 1949060"/>
                <a:gd name="connsiteY4" fmla="*/ 20138 h 1851670"/>
                <a:gd name="connsiteX0" fmla="*/ 0 w 1411019"/>
                <a:gd name="connsiteY0" fmla="*/ 20138 h 1851670"/>
                <a:gd name="connsiteX1" fmla="*/ 1411019 w 1411019"/>
                <a:gd name="connsiteY1" fmla="*/ 0 h 1851670"/>
                <a:gd name="connsiteX2" fmla="*/ 396560 w 1411019"/>
                <a:gd name="connsiteY2" fmla="*/ 1851670 h 1851670"/>
                <a:gd name="connsiteX3" fmla="*/ 5785 w 1411019"/>
                <a:gd name="connsiteY3" fmla="*/ 1851670 h 1851670"/>
                <a:gd name="connsiteX4" fmla="*/ 0 w 1411019"/>
                <a:gd name="connsiteY4" fmla="*/ 20138 h 1851670"/>
                <a:gd name="connsiteX0" fmla="*/ 6043 w 1405491"/>
                <a:gd name="connsiteY0" fmla="*/ 0 h 1851670"/>
                <a:gd name="connsiteX1" fmla="*/ 1405491 w 1405491"/>
                <a:gd name="connsiteY1" fmla="*/ 0 h 1851670"/>
                <a:gd name="connsiteX2" fmla="*/ 391032 w 1405491"/>
                <a:gd name="connsiteY2" fmla="*/ 1851670 h 1851670"/>
                <a:gd name="connsiteX3" fmla="*/ 257 w 1405491"/>
                <a:gd name="connsiteY3" fmla="*/ 1851670 h 1851670"/>
                <a:gd name="connsiteX4" fmla="*/ 6043 w 1405491"/>
                <a:gd name="connsiteY4" fmla="*/ 0 h 1851670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84989 w 1399448"/>
                <a:gd name="connsiteY2" fmla="*/ 1851670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0 w 1399448"/>
                <a:gd name="connsiteY0" fmla="*/ 0 h 1858383"/>
                <a:gd name="connsiteX1" fmla="*/ 1399448 w 1399448"/>
                <a:gd name="connsiteY1" fmla="*/ 0 h 1858383"/>
                <a:gd name="connsiteX2" fmla="*/ 373418 w 1399448"/>
                <a:gd name="connsiteY2" fmla="*/ 1858383 h 1858383"/>
                <a:gd name="connsiteX3" fmla="*/ 5784 w 1399448"/>
                <a:gd name="connsiteY3" fmla="*/ 1858383 h 1858383"/>
                <a:gd name="connsiteX4" fmla="*/ 0 w 1399448"/>
                <a:gd name="connsiteY4" fmla="*/ 0 h 1858383"/>
                <a:gd name="connsiteX0" fmla="*/ 558 w 1394221"/>
                <a:gd name="connsiteY0" fmla="*/ 0 h 1865096"/>
                <a:gd name="connsiteX1" fmla="*/ 1394221 w 1394221"/>
                <a:gd name="connsiteY1" fmla="*/ 6713 h 1865096"/>
                <a:gd name="connsiteX2" fmla="*/ 368191 w 1394221"/>
                <a:gd name="connsiteY2" fmla="*/ 1865096 h 1865096"/>
                <a:gd name="connsiteX3" fmla="*/ 557 w 1394221"/>
                <a:gd name="connsiteY3" fmla="*/ 1865096 h 1865096"/>
                <a:gd name="connsiteX4" fmla="*/ 558 w 1394221"/>
                <a:gd name="connsiteY4" fmla="*/ 0 h 186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21" h="1865096">
                  <a:moveTo>
                    <a:pt x="558" y="0"/>
                  </a:moveTo>
                  <a:lnTo>
                    <a:pt x="1394221" y="6713"/>
                  </a:lnTo>
                  <a:lnTo>
                    <a:pt x="368191" y="1865096"/>
                  </a:lnTo>
                  <a:lnTo>
                    <a:pt x="557" y="1865096"/>
                  </a:lnTo>
                  <a:cubicBezTo>
                    <a:pt x="-1371" y="1254585"/>
                    <a:pt x="2486" y="610511"/>
                    <a:pt x="558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3" name="平行四边形 62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C17EA9E1-4827-4D87-A9FD-3FD2CE1E24A7}"/>
                </a:ext>
              </a:extLst>
            </p:cNvPr>
            <p:cNvSpPr/>
            <p:nvPr/>
          </p:nvSpPr>
          <p:spPr>
            <a:xfrm>
              <a:off x="528956" y="1486137"/>
              <a:ext cx="214960" cy="111035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平行四边形 63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22ED0361-BCD8-45DF-9F4B-46BB3B0704B1}"/>
                </a:ext>
              </a:extLst>
            </p:cNvPr>
            <p:cNvSpPr/>
            <p:nvPr/>
          </p:nvSpPr>
          <p:spPr>
            <a:xfrm>
              <a:off x="-91683" y="1673688"/>
              <a:ext cx="667946" cy="89543"/>
            </a:xfrm>
            <a:prstGeom prst="parallelogram">
              <a:avLst>
                <a:gd name="adj" fmla="val 6357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="" xmlns:a16="http://schemas.microsoft.com/office/drawing/2014/main" id="{D8CA0533-0278-424A-849A-B7D22B4F5D8C}"/>
                </a:ext>
              </a:extLst>
            </p:cNvPr>
            <p:cNvSpPr/>
            <p:nvPr/>
          </p:nvSpPr>
          <p:spPr>
            <a:xfrm>
              <a:off x="917323" y="255628"/>
              <a:ext cx="4597212" cy="1079093"/>
            </a:xfrm>
            <a:prstGeom prst="parallelogram">
              <a:avLst>
                <a:gd name="adj" fmla="val 64118"/>
              </a:avLst>
            </a:prstGeom>
            <a:solidFill>
              <a:srgbClr val="FFC00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1FECD087-79E6-4904-8563-9F37295DF7AA}"/>
                </a:ext>
              </a:extLst>
            </p:cNvPr>
            <p:cNvSpPr/>
            <p:nvPr/>
          </p:nvSpPr>
          <p:spPr>
            <a:xfrm>
              <a:off x="1090660" y="475755"/>
              <a:ext cx="598668" cy="398166"/>
            </a:xfrm>
            <a:prstGeom prst="parallelogram">
              <a:avLst>
                <a:gd name="adj" fmla="val 63578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" name="平行四边形 66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E0B61259-5F47-4FE9-8B05-833762F31EEE}"/>
                </a:ext>
              </a:extLst>
            </p:cNvPr>
            <p:cNvSpPr/>
            <p:nvPr/>
          </p:nvSpPr>
          <p:spPr>
            <a:xfrm>
              <a:off x="1485265" y="213778"/>
              <a:ext cx="200877" cy="110425"/>
            </a:xfrm>
            <a:prstGeom prst="parallelogram">
              <a:avLst>
                <a:gd name="adj" fmla="val 63578"/>
              </a:avLst>
            </a:prstGeom>
            <a:solidFill>
              <a:srgbClr val="FFFFF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" name="标题 9" descr="e7d195523061f1c0cedebb6e872f539bef8c3f919874e9d7F393EAC58BED21C2FF51B37DC2BB638B8C3BBDAAB512FD384E3D0607F6DC23BA52CABE0245F56B277CB44BFC96A756417CF1E34334CE67DE6FE65B8BD0FF56ADFD1688010C0B939282705ABEDFEA0E24358FE813C5F79CB5775A94475FAA0FB246C09704D7F072347C38601BA34D7DA3">
              <a:extLst>
                <a:ext uri="{FF2B5EF4-FFF2-40B4-BE49-F238E27FC236}">
                  <a16:creationId xmlns="" xmlns:a16="http://schemas.microsoft.com/office/drawing/2014/main" id="{A8388947-35A2-4224-8BBB-DE84222D7016}"/>
                </a:ext>
              </a:extLst>
            </p:cNvPr>
            <p:cNvSpPr txBox="1">
              <a:spLocks/>
            </p:cNvSpPr>
            <p:nvPr/>
          </p:nvSpPr>
          <p:spPr>
            <a:xfrm>
              <a:off x="1635465" y="308963"/>
              <a:ext cx="3161618" cy="1005209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7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招聘启事解读</a:t>
              </a:r>
              <a:endParaRPr lang="zh-CN" altLang="en-US" sz="37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A2149D1C-C412-4F8D-ABD5-03D4EA7339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1" y="361956"/>
            <a:ext cx="1080000" cy="34522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427C3707-2D7D-4318-8367-5AEBC7645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3" y="353200"/>
            <a:ext cx="1440000" cy="3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e7d195523061f1c0f0ec610a92cff745ee13794c7b8d98f8E73673273C9E8BE17CC3D63B9B1D6426C348A354AD505654C28F453CD7C8F90EADD06C08281DAED7140E5AAAED5880ECE414DFB6A93B82BE019406867034C3A8500A4827DCF3FBF74A471B736410707E336A01C9ADC9BE02ACCB8DF2121D81636A067B8AE80C6AB6F014154F4E7B7247</_7b1dac89e7d195523061f1c0316ecb71>
</e7d195523061f1c0>
</file>

<file path=customXml/itemProps1.xml><?xml version="1.0" encoding="utf-8"?>
<ds:datastoreItem xmlns:ds="http://schemas.openxmlformats.org/officeDocument/2006/customXml" ds:itemID="{FAC0C051-1E3C-4B60-91DA-156EEA5BA156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13156</TotalTime>
  <Words>3394</Words>
  <Application>Microsoft Office PowerPoint</Application>
  <PresentationFormat>自定义</PresentationFormat>
  <Paragraphs>514</Paragraphs>
  <Slides>37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wgd</cp:lastModifiedBy>
  <cp:revision>1191</cp:revision>
  <dcterms:created xsi:type="dcterms:W3CDTF">2016-06-15T09:34:00Z</dcterms:created>
  <dcterms:modified xsi:type="dcterms:W3CDTF">2018-01-23T09:53:31Z</dcterms:modified>
</cp:coreProperties>
</file>